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3.xml" ContentType="application/vnd.openxmlformats-officedocument.theme+xml"/>
  <Override PartName="/ppt/theme/themeOverride9.xml" ContentType="application/vnd.openxmlformats-officedocument.themeOverride+xml"/>
  <Override PartName="/ppt/notesSlides/notesSlide1.xml" ContentType="application/vnd.openxmlformats-officedocument.presentationml.notesSl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3.xml" ContentType="application/vnd.openxmlformats-officedocument.themeOverride+xml"/>
  <Override PartName="/ppt/notesSlides/notesSlide4.xml" ContentType="application/vnd.openxmlformats-officedocument.presentationml.notesSlide+xml"/>
  <Override PartName="/ppt/theme/themeOverride14.xml" ContentType="application/vnd.openxmlformats-officedocument.themeOverride+xml"/>
  <Override PartName="/ppt/notesSlides/notesSlide5.xml" ContentType="application/vnd.openxmlformats-officedocument.presentationml.notesSlide+xml"/>
  <Override PartName="/ppt/theme/themeOverride15.xml" ContentType="application/vnd.openxmlformats-officedocument.themeOverr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2"/>
  </p:notesMasterIdLst>
  <p:sldIdLst>
    <p:sldId id="283" r:id="rId3"/>
    <p:sldId id="316" r:id="rId4"/>
    <p:sldId id="257" r:id="rId5"/>
    <p:sldId id="258" r:id="rId6"/>
    <p:sldId id="259" r:id="rId7"/>
    <p:sldId id="260" r:id="rId8"/>
    <p:sldId id="319" r:id="rId9"/>
    <p:sldId id="328" r:id="rId10"/>
    <p:sldId id="329" r:id="rId11"/>
    <p:sldId id="330" r:id="rId12"/>
    <p:sldId id="331" r:id="rId13"/>
    <p:sldId id="324" r:id="rId14"/>
    <p:sldId id="264" r:id="rId15"/>
    <p:sldId id="325" r:id="rId16"/>
    <p:sldId id="327" r:id="rId17"/>
    <p:sldId id="268" r:id="rId18"/>
    <p:sldId id="269" r:id="rId19"/>
    <p:sldId id="326" r:id="rId20"/>
    <p:sldId id="282" r:id="rId2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iel Duque Estevez" initials="DD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06" autoAdjust="0"/>
    <p:restoredTop sz="94660"/>
  </p:normalViewPr>
  <p:slideViewPr>
    <p:cSldViewPr snapToGrid="0">
      <p:cViewPr varScale="1">
        <p:scale>
          <a:sx n="74" d="100"/>
          <a:sy n="74" d="100"/>
        </p:scale>
        <p:origin x="58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C5F744-7364-45C3-AFE8-A25F10CDCEE9}" type="datetimeFigureOut">
              <a:rPr lang="es-CO" smtClean="0"/>
              <a:t>31/03/2015</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18413E-CD06-45E8-BFD0-67DCC3B0757D}" type="slidenum">
              <a:rPr lang="es-CO" smtClean="0"/>
              <a:t>‹Nº›</a:t>
            </a:fld>
            <a:endParaRPr lang="es-CO"/>
          </a:p>
        </p:txBody>
      </p:sp>
    </p:spTree>
    <p:extLst>
      <p:ext uri="{BB962C8B-B14F-4D97-AF65-F5344CB8AC3E}">
        <p14:creationId xmlns:p14="http://schemas.microsoft.com/office/powerpoint/2010/main" val="2754598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CO" smtClean="0"/>
          </a:p>
        </p:txBody>
      </p:sp>
      <p:sp>
        <p:nvSpPr>
          <p:cNvPr id="2580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220065A4-DBFD-4108-B5F1-E0B5DF7F6500}" type="slidenum">
              <a:rPr lang="en-US" altLang="es-CO"/>
              <a:pPr eaLnBrk="1" hangingPunct="1">
                <a:spcBef>
                  <a:spcPct val="0"/>
                </a:spcBef>
              </a:pPr>
              <a:t>3</a:t>
            </a:fld>
            <a:endParaRPr lang="en-US" altLang="es-CO"/>
          </a:p>
        </p:txBody>
      </p:sp>
    </p:spTree>
    <p:extLst>
      <p:ext uri="{BB962C8B-B14F-4D97-AF65-F5344CB8AC3E}">
        <p14:creationId xmlns:p14="http://schemas.microsoft.com/office/powerpoint/2010/main" val="2342906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CO" smtClean="0"/>
          </a:p>
        </p:txBody>
      </p:sp>
      <p:sp>
        <p:nvSpPr>
          <p:cNvPr id="2590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3F3182C-F4FC-4BDE-8B0B-6AB46A1BDF0A}" type="slidenum">
              <a:rPr lang="en-US" altLang="es-CO"/>
              <a:pPr eaLnBrk="1" hangingPunct="1">
                <a:spcBef>
                  <a:spcPct val="0"/>
                </a:spcBef>
              </a:pPr>
              <a:t>6</a:t>
            </a:fld>
            <a:endParaRPr lang="en-US" altLang="es-CO"/>
          </a:p>
        </p:txBody>
      </p:sp>
    </p:spTree>
    <p:extLst>
      <p:ext uri="{BB962C8B-B14F-4D97-AF65-F5344CB8AC3E}">
        <p14:creationId xmlns:p14="http://schemas.microsoft.com/office/powerpoint/2010/main" val="816332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altLang="es-CO" smtClean="0"/>
          </a:p>
        </p:txBody>
      </p:sp>
      <p:sp>
        <p:nvSpPr>
          <p:cNvPr id="28676"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87AF5DB-9AFA-47E2-BD24-BBECFCCB0457}" type="slidenum">
              <a:rPr lang="es-ES" altLang="es-CO" smtClean="0">
                <a:solidFill>
                  <a:srgbClr val="000000"/>
                </a:solidFill>
                <a:latin typeface="Calibri" panose="020F0502020204030204" pitchFamily="34" charset="0"/>
              </a:rPr>
              <a:pPr/>
              <a:t>7</a:t>
            </a:fld>
            <a:endParaRPr lang="es-ES" altLang="es-CO"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130355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CO" smtClean="0"/>
          </a:p>
        </p:txBody>
      </p:sp>
      <p:sp>
        <p:nvSpPr>
          <p:cNvPr id="2611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3C482DC-C9C8-4FA9-AE91-3CA26562D012}" type="slidenum">
              <a:rPr lang="en-US" altLang="es-CO"/>
              <a:pPr eaLnBrk="1" hangingPunct="1">
                <a:spcBef>
                  <a:spcPct val="0"/>
                </a:spcBef>
              </a:pPr>
              <a:t>13</a:t>
            </a:fld>
            <a:endParaRPr lang="en-US" altLang="es-CO"/>
          </a:p>
        </p:txBody>
      </p:sp>
    </p:spTree>
    <p:extLst>
      <p:ext uri="{BB962C8B-B14F-4D97-AF65-F5344CB8AC3E}">
        <p14:creationId xmlns:p14="http://schemas.microsoft.com/office/powerpoint/2010/main" val="520677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CO" altLang="es-CO" smtClean="0"/>
              <a:t>Requerimiento para declarar o corregir: Se genera cuando se determina incumplimiento por parte del aportante.</a:t>
            </a:r>
          </a:p>
          <a:p>
            <a:pPr eaLnBrk="1" hangingPunct="1">
              <a:spcBef>
                <a:spcPct val="0"/>
              </a:spcBef>
            </a:pPr>
            <a:r>
              <a:rPr lang="es-CO" altLang="es-CO" smtClean="0"/>
              <a:t>Liquidación Oficial:</a:t>
            </a:r>
          </a:p>
          <a:p>
            <a:pPr eaLnBrk="1" hangingPunct="1">
              <a:spcBef>
                <a:spcPct val="0"/>
              </a:spcBef>
            </a:pPr>
            <a:r>
              <a:rPr lang="es-CO" altLang="es-CO" smtClean="0"/>
              <a:t>Recurso de Reconsideración:</a:t>
            </a:r>
          </a:p>
          <a:p>
            <a:pPr eaLnBrk="1" hangingPunct="1">
              <a:spcBef>
                <a:spcPct val="0"/>
              </a:spcBef>
            </a:pPr>
            <a:endParaRPr lang="es-CO" altLang="es-CO" smtClean="0"/>
          </a:p>
          <a:p>
            <a:pPr eaLnBrk="1" hangingPunct="1">
              <a:spcBef>
                <a:spcPct val="0"/>
              </a:spcBef>
            </a:pPr>
            <a:r>
              <a:rPr lang="es-CO" altLang="es-CO" smtClean="0"/>
              <a:t>Inexactitud: Cuando se presenta un menor valor declarado y pagado en la autoliquidación de aportes frente a los aportes que efectivamente el aportante estaba obligado a declarar y pagar, según lo ordenado por la ley.</a:t>
            </a:r>
          </a:p>
          <a:p>
            <a:pPr eaLnBrk="1" hangingPunct="1">
              <a:spcBef>
                <a:spcPct val="0"/>
              </a:spcBef>
            </a:pPr>
            <a:r>
              <a:rPr lang="es-CO" altLang="es-CO" smtClean="0"/>
              <a:t>Evasión: No pago de los aportes parafiscales.</a:t>
            </a:r>
          </a:p>
        </p:txBody>
      </p:sp>
      <p:sp>
        <p:nvSpPr>
          <p:cNvPr id="1187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8194F12-3437-40F1-967A-9354E7D23A0F}" type="slidenum">
              <a:rPr lang="es-CO" altLang="es-CO" smtClean="0">
                <a:latin typeface="Calibri" panose="020F0502020204030204" pitchFamily="34" charset="0"/>
              </a:rPr>
              <a:pPr/>
              <a:t>15</a:t>
            </a:fld>
            <a:endParaRPr lang="es-CO" altLang="es-CO" smtClean="0">
              <a:latin typeface="Calibri" panose="020F0502020204030204" pitchFamily="34" charset="0"/>
            </a:endParaRPr>
          </a:p>
        </p:txBody>
      </p:sp>
    </p:spTree>
    <p:extLst>
      <p:ext uri="{BB962C8B-B14F-4D97-AF65-F5344CB8AC3E}">
        <p14:creationId xmlns:p14="http://schemas.microsoft.com/office/powerpoint/2010/main" val="1308162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altLang="es-CO" smtClean="0"/>
          </a:p>
        </p:txBody>
      </p:sp>
      <p:sp>
        <p:nvSpPr>
          <p:cNvPr id="1044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EB77D0C-3BBD-4195-BDFF-CE985F7B84C0}" type="slidenum">
              <a:rPr lang="es-CO" altLang="es-CO" smtClean="0">
                <a:latin typeface="Calibri" panose="020F0502020204030204" pitchFamily="34" charset="0"/>
              </a:rPr>
              <a:pPr/>
              <a:t>18</a:t>
            </a:fld>
            <a:endParaRPr lang="es-CO" altLang="es-CO" smtClean="0">
              <a:latin typeface="Calibri" panose="020F0502020204030204" pitchFamily="34" charset="0"/>
            </a:endParaRPr>
          </a:p>
        </p:txBody>
      </p:sp>
    </p:spTree>
    <p:extLst>
      <p:ext uri="{BB962C8B-B14F-4D97-AF65-F5344CB8AC3E}">
        <p14:creationId xmlns:p14="http://schemas.microsoft.com/office/powerpoint/2010/main" val="37969788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5.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2.xml"/><Relationship Id="rId1" Type="http://schemas.openxmlformats.org/officeDocument/2006/relationships/themeOverride" Target="../theme/themeOverride8.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10 Triángulo rectángulo"/>
          <p:cNvSpPr/>
          <p:nvPr/>
        </p:nvSpPr>
        <p:spPr>
          <a:xfrm>
            <a:off x="0" y="4664075"/>
            <a:ext cx="12200467"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sz="1800"/>
          </a:p>
        </p:txBody>
      </p:sp>
      <p:grpSp>
        <p:nvGrpSpPr>
          <p:cNvPr id="5" name="15 Grupo"/>
          <p:cNvGrpSpPr>
            <a:grpSpLocks/>
          </p:cNvGrpSpPr>
          <p:nvPr/>
        </p:nvGrpSpPr>
        <p:grpSpPr bwMode="auto">
          <a:xfrm>
            <a:off x="-4233" y="4953000"/>
            <a:ext cx="12196233" cy="1911350"/>
            <a:chOff x="-3765" y="4832896"/>
            <a:chExt cx="9147765" cy="2032192"/>
          </a:xfrm>
        </p:grpSpPr>
        <p:sp>
          <p:nvSpPr>
            <p:cNvPr id="6" name="15 Forma libre"/>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sz="1800">
                <a:latin typeface="+mn-lt"/>
                <a:cs typeface="+mn-cs"/>
              </a:endParaRPr>
            </a:p>
          </p:txBody>
        </p:sp>
        <p:sp>
          <p:nvSpPr>
            <p:cNvPr id="7" name="18 Forma libre"/>
            <p:cNvSpPr>
              <a:spLocks/>
            </p:cNvSpPr>
            <p:nvPr/>
          </p:nvSpPr>
          <p:spPr bwMode="auto">
            <a:xfrm>
              <a:off x="35926" y="5135025"/>
              <a:ext cx="9108074" cy="838869"/>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s-CO" sz="1800"/>
            </a:p>
          </p:txBody>
        </p:sp>
        <p:sp>
          <p:nvSpPr>
            <p:cNvPr id="8" name="18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sz="1800"/>
            </a:p>
          </p:txBody>
        </p:sp>
        <p:cxnSp>
          <p:nvCxnSpPr>
            <p:cNvPr id="10" name="19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8 Título"/>
          <p:cNvSpPr>
            <a:spLocks noGrp="1"/>
          </p:cNvSpPr>
          <p:nvPr>
            <p:ph type="ctrTitle"/>
          </p:nvPr>
        </p:nvSpPr>
        <p:spPr>
          <a:xfrm>
            <a:off x="914400" y="1752602"/>
            <a:ext cx="103632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s-ES" smtClean="0"/>
              <a:t>Haga clic para modificar el estilo de título del patrón</a:t>
            </a:r>
            <a:endParaRPr lang="en-US"/>
          </a:p>
        </p:txBody>
      </p:sp>
      <p:sp>
        <p:nvSpPr>
          <p:cNvPr id="17" name="16 Subtítulo"/>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s-ES" smtClean="0"/>
              <a:t>Haga clic para modificar el estilo de subtítulo del patrón</a:t>
            </a:r>
            <a:endParaRPr lang="en-US"/>
          </a:p>
        </p:txBody>
      </p:sp>
      <p:sp>
        <p:nvSpPr>
          <p:cNvPr id="11" name="29 Marcador de fecha"/>
          <p:cNvSpPr>
            <a:spLocks noGrp="1"/>
          </p:cNvSpPr>
          <p:nvPr>
            <p:ph type="dt" sz="half" idx="10"/>
          </p:nvPr>
        </p:nvSpPr>
        <p:spPr/>
        <p:txBody>
          <a:bodyPr/>
          <a:lstStyle>
            <a:lvl1pPr>
              <a:defRPr>
                <a:solidFill>
                  <a:srgbClr val="FFFFFF"/>
                </a:solidFill>
              </a:defRPr>
            </a:lvl1pPr>
            <a:extLst/>
          </a:lstStyle>
          <a:p>
            <a:fld id="{7C5591E4-AD8C-4741-8622-2A599980C8C8}" type="datetimeFigureOut">
              <a:rPr lang="es-CO" smtClean="0"/>
              <a:t>31/03/2015</a:t>
            </a:fld>
            <a:endParaRPr lang="es-CO"/>
          </a:p>
        </p:txBody>
      </p:sp>
      <p:sp>
        <p:nvSpPr>
          <p:cNvPr id="12" name="18 Marcador de pie de página"/>
          <p:cNvSpPr>
            <a:spLocks noGrp="1"/>
          </p:cNvSpPr>
          <p:nvPr>
            <p:ph type="ftr" sz="quarter" idx="11"/>
          </p:nvPr>
        </p:nvSpPr>
        <p:spPr/>
        <p:txBody>
          <a:bodyPr/>
          <a:lstStyle>
            <a:lvl1pPr>
              <a:defRPr>
                <a:solidFill>
                  <a:schemeClr val="accent1">
                    <a:tint val="20000"/>
                  </a:schemeClr>
                </a:solidFill>
              </a:defRPr>
            </a:lvl1pPr>
            <a:extLst/>
          </a:lstStyle>
          <a:p>
            <a:endParaRPr lang="es-CO"/>
          </a:p>
        </p:txBody>
      </p:sp>
      <p:sp>
        <p:nvSpPr>
          <p:cNvPr id="13" name="26 Marcador de número de diapositiva"/>
          <p:cNvSpPr>
            <a:spLocks noGrp="1"/>
          </p:cNvSpPr>
          <p:nvPr>
            <p:ph type="sldNum" sz="quarter" idx="12"/>
          </p:nvPr>
        </p:nvSpPr>
        <p:spPr/>
        <p:txBody>
          <a:bodyPr/>
          <a:lstStyle>
            <a:lvl1pPr>
              <a:defRPr>
                <a:solidFill>
                  <a:srgbClr val="FFFFFF"/>
                </a:solidFill>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731809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Título"/>
          <p:cNvSpPr>
            <a:spLocks noGrp="1"/>
          </p:cNvSpPr>
          <p:nvPr>
            <p:ph type="title"/>
          </p:nvPr>
        </p:nvSpPr>
        <p:spPr/>
        <p:txBody>
          <a:bodyPr rtlCol="0"/>
          <a:lstStyle>
            <a:extLst/>
          </a:lstStyle>
          <a:p>
            <a:r>
              <a:rPr lang="es-ES" smtClean="0"/>
              <a:t>Haga clic para modificar el estilo de título del patrón</a:t>
            </a:r>
            <a:endParaRPr lang="en-US"/>
          </a:p>
        </p:txBody>
      </p:sp>
      <p:sp>
        <p:nvSpPr>
          <p:cNvPr id="4" name="9 Marcador de fecha"/>
          <p:cNvSpPr>
            <a:spLocks noGrp="1"/>
          </p:cNvSpPr>
          <p:nvPr>
            <p:ph type="dt" sz="half" idx="10"/>
          </p:nvPr>
        </p:nvSpPr>
        <p:spPr/>
        <p:txBody>
          <a:bodyPr/>
          <a:lstStyle>
            <a:lvl1pPr>
              <a:defRPr/>
            </a:lvl1pPr>
          </a:lstStyle>
          <a:p>
            <a:fld id="{7C5591E4-AD8C-4741-8622-2A599980C8C8}" type="datetimeFigureOut">
              <a:rPr lang="es-CO" smtClean="0"/>
              <a:t>31/03/2015</a:t>
            </a:fld>
            <a:endParaRPr lang="es-CO"/>
          </a:p>
        </p:txBody>
      </p:sp>
      <p:sp>
        <p:nvSpPr>
          <p:cNvPr id="5" name="21 Marcador de pie de página"/>
          <p:cNvSpPr>
            <a:spLocks noGrp="1"/>
          </p:cNvSpPr>
          <p:nvPr>
            <p:ph type="ftr" sz="quarter" idx="11"/>
          </p:nvPr>
        </p:nvSpPr>
        <p:spPr/>
        <p:txBody>
          <a:bodyPr/>
          <a:lstStyle>
            <a:lvl1pPr>
              <a:defRPr/>
            </a:lvl1pPr>
          </a:lstStyle>
          <a:p>
            <a:endParaRPr lang="es-CO"/>
          </a:p>
        </p:txBody>
      </p:sp>
      <p:sp>
        <p:nvSpPr>
          <p:cNvPr id="6" name="17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2864588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1"/>
      </p:bgRef>
    </p:bg>
    <p:spTree>
      <p:nvGrpSpPr>
        <p:cNvPr id="1" name=""/>
        <p:cNvGrpSpPr/>
        <p:nvPr/>
      </p:nvGrpSpPr>
      <p:grpSpPr>
        <a:xfrm>
          <a:off x="0" y="0"/>
          <a:ext cx="0" cy="0"/>
          <a:chOff x="0" y="0"/>
          <a:chExt cx="0" cy="0"/>
        </a:xfrm>
      </p:grpSpPr>
      <p:sp>
        <p:nvSpPr>
          <p:cNvPr id="4" name="10 Cheurón"/>
          <p:cNvSpPr/>
          <p:nvPr/>
        </p:nvSpPr>
        <p:spPr>
          <a:xfrm>
            <a:off x="4849284" y="3005138"/>
            <a:ext cx="243416"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sz="1800"/>
          </a:p>
        </p:txBody>
      </p:sp>
      <p:sp>
        <p:nvSpPr>
          <p:cNvPr id="5" name="11 Cheurón"/>
          <p:cNvSpPr/>
          <p:nvPr/>
        </p:nvSpPr>
        <p:spPr>
          <a:xfrm>
            <a:off x="4599518" y="3005138"/>
            <a:ext cx="24553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sz="1800"/>
          </a:p>
        </p:txBody>
      </p:sp>
      <p:sp>
        <p:nvSpPr>
          <p:cNvPr id="2" name="1 Título"/>
          <p:cNvSpPr>
            <a:spLocks noGrp="1"/>
          </p:cNvSpPr>
          <p:nvPr>
            <p:ph type="title"/>
          </p:nvPr>
        </p:nvSpPr>
        <p:spPr>
          <a:xfrm>
            <a:off x="963168" y="1059712"/>
            <a:ext cx="103632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5230284" y="2931712"/>
            <a:ext cx="6096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s-ES" smtClean="0"/>
              <a:t>Haga clic para modificar el estilo de texto del patrón</a:t>
            </a:r>
          </a:p>
        </p:txBody>
      </p:sp>
      <p:sp>
        <p:nvSpPr>
          <p:cNvPr id="6" name="3 Marcador de fecha"/>
          <p:cNvSpPr>
            <a:spLocks noGrp="1"/>
          </p:cNvSpPr>
          <p:nvPr>
            <p:ph type="dt" sz="half" idx="10"/>
          </p:nvPr>
        </p:nvSpPr>
        <p:spPr/>
        <p:txBody>
          <a:bodyPr/>
          <a:lstStyle>
            <a:lvl1pPr>
              <a:defRPr/>
            </a:lvl1pPr>
            <a:extLst/>
          </a:lstStyle>
          <a:p>
            <a:fld id="{7C5591E4-AD8C-4741-8622-2A599980C8C8}" type="datetimeFigureOut">
              <a:rPr lang="es-CO" smtClean="0"/>
              <a:t>31/03/2015</a:t>
            </a:fld>
            <a:endParaRPr lang="es-CO"/>
          </a:p>
        </p:txBody>
      </p:sp>
      <p:sp>
        <p:nvSpPr>
          <p:cNvPr id="7" name="4 Marcador de pie de página"/>
          <p:cNvSpPr>
            <a:spLocks noGrp="1"/>
          </p:cNvSpPr>
          <p:nvPr>
            <p:ph type="ftr" sz="quarter" idx="11"/>
          </p:nvPr>
        </p:nvSpPr>
        <p:spPr/>
        <p:txBody>
          <a:bodyPr/>
          <a:lstStyle>
            <a:lvl1pPr>
              <a:defRPr/>
            </a:lvl1pPr>
            <a:extLst/>
          </a:lstStyle>
          <a:p>
            <a:endParaRPr lang="es-CO"/>
          </a:p>
        </p:txBody>
      </p:sp>
      <p:sp>
        <p:nvSpPr>
          <p:cNvPr id="8" name="5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152277281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bg>
      <p:bgRef idx="1002">
        <a:schemeClr val="bg1"/>
      </p:bgRef>
    </p:bg>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8" name="7 Título"/>
          <p:cNvSpPr>
            <a:spLocks noGrp="1"/>
          </p:cNvSpPr>
          <p:nvPr>
            <p:ph type="title"/>
          </p:nvPr>
        </p:nvSpPr>
        <p:spPr/>
        <p:txBody>
          <a:bodyPr rtlCol="0"/>
          <a:lstStyle>
            <a:extLst/>
          </a:lstStyle>
          <a:p>
            <a:r>
              <a:rPr lang="es-ES" smtClean="0"/>
              <a:t>Haga clic para modificar el estilo de título del patrón</a:t>
            </a:r>
            <a:endParaRPr lang="en-US"/>
          </a:p>
        </p:txBody>
      </p:sp>
      <p:sp>
        <p:nvSpPr>
          <p:cNvPr id="5" name="4 Marcador de fecha"/>
          <p:cNvSpPr>
            <a:spLocks noGrp="1"/>
          </p:cNvSpPr>
          <p:nvPr>
            <p:ph type="dt" sz="half" idx="10"/>
          </p:nvPr>
        </p:nvSpPr>
        <p:spPr/>
        <p:txBody>
          <a:bodyPr/>
          <a:lstStyle>
            <a:lvl1pPr>
              <a:defRPr/>
            </a:lvl1pPr>
            <a:extLst/>
          </a:lstStyle>
          <a:p>
            <a:fld id="{7C5591E4-AD8C-4741-8622-2A599980C8C8}" type="datetimeFigureOut">
              <a:rPr lang="es-CO" smtClean="0"/>
              <a:t>31/03/2015</a:t>
            </a:fld>
            <a:endParaRPr lang="es-CO"/>
          </a:p>
        </p:txBody>
      </p:sp>
      <p:sp>
        <p:nvSpPr>
          <p:cNvPr id="6" name="5 Marcador de pie de página"/>
          <p:cNvSpPr>
            <a:spLocks noGrp="1"/>
          </p:cNvSpPr>
          <p:nvPr>
            <p:ph type="ftr" sz="quarter" idx="11"/>
          </p:nvPr>
        </p:nvSpPr>
        <p:spPr/>
        <p:txBody>
          <a:bodyPr/>
          <a:lstStyle>
            <a:lvl1pPr>
              <a:defRPr/>
            </a:lvl1pPr>
            <a:extLst/>
          </a:lstStyle>
          <a:p>
            <a:endParaRPr lang="es-CO"/>
          </a:p>
        </p:txBody>
      </p:sp>
      <p:sp>
        <p:nvSpPr>
          <p:cNvPr id="7" name="6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1685545894"/>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10972800" cy="1143000"/>
          </a:xfrm>
        </p:spPr>
        <p:txBody>
          <a:bodyPr/>
          <a:lstStyle>
            <a:lvl1pPr>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4" name="3 Marcador de texto"/>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5" name="4 Marcador de contenido"/>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lvl1pPr>
              <a:defRPr/>
            </a:lvl1pPr>
            <a:extLst/>
          </a:lstStyle>
          <a:p>
            <a:fld id="{7C5591E4-AD8C-4741-8622-2A599980C8C8}" type="datetimeFigureOut">
              <a:rPr lang="es-CO" smtClean="0"/>
              <a:t>31/03/2015</a:t>
            </a:fld>
            <a:endParaRPr lang="es-CO"/>
          </a:p>
        </p:txBody>
      </p:sp>
      <p:sp>
        <p:nvSpPr>
          <p:cNvPr id="8" name="7 Marcador de pie de página"/>
          <p:cNvSpPr>
            <a:spLocks noGrp="1"/>
          </p:cNvSpPr>
          <p:nvPr>
            <p:ph type="ftr" sz="quarter" idx="11"/>
          </p:nvPr>
        </p:nvSpPr>
        <p:spPr/>
        <p:txBody>
          <a:bodyPr/>
          <a:lstStyle>
            <a:lvl1pPr>
              <a:defRPr/>
            </a:lvl1pPr>
            <a:extLst/>
          </a:lstStyle>
          <a:p>
            <a:endParaRPr lang="es-CO"/>
          </a:p>
        </p:txBody>
      </p:sp>
      <p:sp>
        <p:nvSpPr>
          <p:cNvPr id="9" name="8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47940467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bg>
      <p:bgRef idx="1002">
        <a:schemeClr val="bg1"/>
      </p:bgRef>
    </p:bg>
    <p:spTree>
      <p:nvGrpSpPr>
        <p:cNvPr id="1" name=""/>
        <p:cNvGrpSpPr/>
        <p:nvPr/>
      </p:nvGrpSpPr>
      <p:grpSpPr>
        <a:xfrm>
          <a:off x="0" y="0"/>
          <a:ext cx="0" cy="0"/>
          <a:chOff x="0" y="0"/>
          <a:chExt cx="0" cy="0"/>
        </a:xfrm>
      </p:grpSpPr>
      <p:sp>
        <p:nvSpPr>
          <p:cNvPr id="6" name="5 Título"/>
          <p:cNvSpPr>
            <a:spLocks noGrp="1"/>
          </p:cNvSpPr>
          <p:nvPr>
            <p:ph type="title"/>
          </p:nvPr>
        </p:nvSpPr>
        <p:spPr/>
        <p:txBody>
          <a:bodyPr rtlCol="0"/>
          <a:lstStyle>
            <a:extLst/>
          </a:lstStyle>
          <a:p>
            <a:r>
              <a:rPr lang="es-ES" smtClean="0"/>
              <a:t>Haga clic para modificar el estilo de título del patrón</a:t>
            </a:r>
            <a:endParaRPr lang="en-US"/>
          </a:p>
        </p:txBody>
      </p:sp>
      <p:sp>
        <p:nvSpPr>
          <p:cNvPr id="3" name="2 Marcador de fecha"/>
          <p:cNvSpPr>
            <a:spLocks noGrp="1"/>
          </p:cNvSpPr>
          <p:nvPr>
            <p:ph type="dt" sz="half" idx="10"/>
          </p:nvPr>
        </p:nvSpPr>
        <p:spPr/>
        <p:txBody>
          <a:bodyPr/>
          <a:lstStyle>
            <a:lvl1pPr>
              <a:defRPr/>
            </a:lvl1pPr>
            <a:extLst/>
          </a:lstStyle>
          <a:p>
            <a:fld id="{7C5591E4-AD8C-4741-8622-2A599980C8C8}" type="datetimeFigureOut">
              <a:rPr lang="es-CO" smtClean="0"/>
              <a:t>31/03/2015</a:t>
            </a:fld>
            <a:endParaRPr lang="es-CO"/>
          </a:p>
        </p:txBody>
      </p:sp>
      <p:sp>
        <p:nvSpPr>
          <p:cNvPr id="4" name="3 Marcador de pie de página"/>
          <p:cNvSpPr>
            <a:spLocks noGrp="1"/>
          </p:cNvSpPr>
          <p:nvPr>
            <p:ph type="ftr" sz="quarter" idx="11"/>
          </p:nvPr>
        </p:nvSpPr>
        <p:spPr/>
        <p:txBody>
          <a:bodyPr/>
          <a:lstStyle>
            <a:lvl1pPr>
              <a:defRPr/>
            </a:lvl1pPr>
            <a:extLst/>
          </a:lstStyle>
          <a:p>
            <a:endParaRPr lang="es-CO"/>
          </a:p>
        </p:txBody>
      </p:sp>
      <p:sp>
        <p:nvSpPr>
          <p:cNvPr id="5" name="4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3269143835"/>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fld id="{7C5591E4-AD8C-4741-8622-2A599980C8C8}" type="datetimeFigureOut">
              <a:rPr lang="es-CO" smtClean="0"/>
              <a:t>31/03/2015</a:t>
            </a:fld>
            <a:endParaRPr lang="es-CO"/>
          </a:p>
        </p:txBody>
      </p:sp>
      <p:sp>
        <p:nvSpPr>
          <p:cNvPr id="3" name="21 Marcador de pie de página"/>
          <p:cNvSpPr>
            <a:spLocks noGrp="1"/>
          </p:cNvSpPr>
          <p:nvPr>
            <p:ph type="ftr" sz="quarter" idx="11"/>
          </p:nvPr>
        </p:nvSpPr>
        <p:spPr/>
        <p:txBody>
          <a:bodyPr/>
          <a:lstStyle>
            <a:lvl1pPr>
              <a:defRPr/>
            </a:lvl1pPr>
          </a:lstStyle>
          <a:p>
            <a:endParaRPr lang="es-CO"/>
          </a:p>
        </p:txBody>
      </p:sp>
      <p:sp>
        <p:nvSpPr>
          <p:cNvPr id="4" name="17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1384284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219200" y="4876800"/>
            <a:ext cx="9975701" cy="457200"/>
          </a:xfrm>
        </p:spPr>
        <p:txBody>
          <a:bodyPr anchor="t">
            <a:noAutofit/>
            <a:sp3d prstMaterial="softEdge">
              <a:bevelT w="0" h="0"/>
            </a:sp3d>
          </a:bodyPr>
          <a:lstStyle>
            <a:lvl1pPr algn="r">
              <a:buNone/>
              <a:defRPr sz="2500" b="0">
                <a:solidFill>
                  <a:schemeClr val="accent1"/>
                </a:solidFill>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s-ES" smtClean="0"/>
              <a:t>Haga clic para modificar el estilo de texto del patrón</a:t>
            </a:r>
          </a:p>
        </p:txBody>
      </p:sp>
      <p:sp>
        <p:nvSpPr>
          <p:cNvPr id="4" name="3 Marcador de contenido"/>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lvl1pPr>
              <a:defRPr/>
            </a:lvl1pPr>
            <a:extLst/>
          </a:lstStyle>
          <a:p>
            <a:fld id="{7C5591E4-AD8C-4741-8622-2A599980C8C8}" type="datetimeFigureOut">
              <a:rPr lang="es-CO" smtClean="0"/>
              <a:t>31/03/2015</a:t>
            </a:fld>
            <a:endParaRPr lang="es-CO"/>
          </a:p>
        </p:txBody>
      </p:sp>
      <p:sp>
        <p:nvSpPr>
          <p:cNvPr id="6" name="5 Marcador de pie de página"/>
          <p:cNvSpPr>
            <a:spLocks noGrp="1"/>
          </p:cNvSpPr>
          <p:nvPr>
            <p:ph type="ftr" sz="quarter" idx="11"/>
          </p:nvPr>
        </p:nvSpPr>
        <p:spPr/>
        <p:txBody>
          <a:bodyPr/>
          <a:lstStyle>
            <a:lvl1pPr>
              <a:defRPr/>
            </a:lvl1pPr>
            <a:extLst/>
          </a:lstStyle>
          <a:p>
            <a:endParaRPr lang="es-CO"/>
          </a:p>
        </p:txBody>
      </p:sp>
      <p:sp>
        <p:nvSpPr>
          <p:cNvPr id="7" name="6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93942423"/>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5" name="10 Forma libre"/>
          <p:cNvSpPr>
            <a:spLocks/>
          </p:cNvSpPr>
          <p:nvPr/>
        </p:nvSpPr>
        <p:spPr bwMode="auto">
          <a:xfrm>
            <a:off x="954617" y="5002214"/>
            <a:ext cx="5069416"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sz="1800">
              <a:latin typeface="+mn-lt"/>
              <a:cs typeface="+mn-cs"/>
            </a:endParaRPr>
          </a:p>
        </p:txBody>
      </p:sp>
      <p:sp>
        <p:nvSpPr>
          <p:cNvPr id="6" name="15 Forma libre"/>
          <p:cNvSpPr>
            <a:spLocks/>
          </p:cNvSpPr>
          <p:nvPr/>
        </p:nvSpPr>
        <p:spPr bwMode="auto">
          <a:xfrm>
            <a:off x="-71966" y="5784850"/>
            <a:ext cx="5069417" cy="838200"/>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s-CO" sz="1800"/>
          </a:p>
        </p:txBody>
      </p:sp>
      <p:sp>
        <p:nvSpPr>
          <p:cNvPr id="7" name="15 Triángulo rectángulo"/>
          <p:cNvSpPr>
            <a:spLocks/>
          </p:cNvSpPr>
          <p:nvPr/>
        </p:nvSpPr>
        <p:spPr bwMode="auto">
          <a:xfrm>
            <a:off x="-8056" y="5791253"/>
            <a:ext cx="4536419"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sz="1800"/>
          </a:p>
        </p:txBody>
      </p:sp>
      <p:cxnSp>
        <p:nvCxnSpPr>
          <p:cNvPr id="8" name="16 Conector recto"/>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18 Cheurón"/>
          <p:cNvSpPr/>
          <p:nvPr/>
        </p:nvSpPr>
        <p:spPr>
          <a:xfrm>
            <a:off x="11552768" y="4987925"/>
            <a:ext cx="243417"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sz="1800"/>
          </a:p>
        </p:txBody>
      </p:sp>
      <p:sp>
        <p:nvSpPr>
          <p:cNvPr id="10" name="19 Cheurón"/>
          <p:cNvSpPr/>
          <p:nvPr/>
        </p:nvSpPr>
        <p:spPr>
          <a:xfrm>
            <a:off x="11303001" y="4987925"/>
            <a:ext cx="243417"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sz="1800"/>
          </a:p>
        </p:txBody>
      </p:sp>
      <p:sp>
        <p:nvSpPr>
          <p:cNvPr id="4" name="3 Marcador de texto"/>
          <p:cNvSpPr>
            <a:spLocks noGrp="1"/>
          </p:cNvSpPr>
          <p:nvPr>
            <p:ph type="body" sz="half" idx="2"/>
          </p:nvPr>
        </p:nvSpPr>
        <p:spPr>
          <a:xfrm>
            <a:off x="1521643" y="5443402"/>
            <a:ext cx="95504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s-ES" smtClean="0"/>
              <a:t>Haga clic para modificar el estilo de texto del patrón</a:t>
            </a:r>
          </a:p>
        </p:txBody>
      </p:sp>
      <p:sp>
        <p:nvSpPr>
          <p:cNvPr id="3" name="2 Marcador de posición de imagen"/>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s-ES" noProof="0" smtClean="0"/>
              <a:t>Haga clic en el icono para agregar una imagen</a:t>
            </a:r>
            <a:endParaRPr lang="en-US" noProof="0" dirty="0"/>
          </a:p>
        </p:txBody>
      </p:sp>
      <p:sp>
        <p:nvSpPr>
          <p:cNvPr id="2" name="1 Título"/>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s-ES" smtClean="0"/>
              <a:t>Haga clic para modificar el estilo de título del patrón</a:t>
            </a:r>
            <a:endParaRPr lang="en-US"/>
          </a:p>
        </p:txBody>
      </p:sp>
      <p:sp>
        <p:nvSpPr>
          <p:cNvPr id="11" name="4 Marcador de fecha"/>
          <p:cNvSpPr>
            <a:spLocks noGrp="1"/>
          </p:cNvSpPr>
          <p:nvPr>
            <p:ph type="dt" sz="half" idx="10"/>
          </p:nvPr>
        </p:nvSpPr>
        <p:spPr/>
        <p:txBody>
          <a:bodyPr/>
          <a:lstStyle>
            <a:lvl1pPr>
              <a:defRPr>
                <a:solidFill>
                  <a:schemeClr val="tx1"/>
                </a:solidFill>
              </a:defRPr>
            </a:lvl1pPr>
            <a:extLst/>
          </a:lstStyle>
          <a:p>
            <a:fld id="{7C5591E4-AD8C-4741-8622-2A599980C8C8}" type="datetimeFigureOut">
              <a:rPr lang="es-CO" smtClean="0"/>
              <a:t>31/03/2015</a:t>
            </a:fld>
            <a:endParaRPr lang="es-CO"/>
          </a:p>
        </p:txBody>
      </p:sp>
      <p:sp>
        <p:nvSpPr>
          <p:cNvPr id="12" name="5 Marcador de pie de página"/>
          <p:cNvSpPr>
            <a:spLocks noGrp="1"/>
          </p:cNvSpPr>
          <p:nvPr>
            <p:ph type="ftr" sz="quarter" idx="11"/>
          </p:nvPr>
        </p:nvSpPr>
        <p:spPr/>
        <p:txBody>
          <a:bodyPr/>
          <a:lstStyle>
            <a:lvl1pPr>
              <a:defRPr>
                <a:solidFill>
                  <a:schemeClr val="tx1"/>
                </a:solidFill>
              </a:defRPr>
            </a:lvl1pPr>
            <a:extLst/>
          </a:lstStyle>
          <a:p>
            <a:endParaRPr lang="es-CO"/>
          </a:p>
        </p:txBody>
      </p:sp>
      <p:sp>
        <p:nvSpPr>
          <p:cNvPr id="13" name="6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1845812124"/>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609600" y="1481330"/>
            <a:ext cx="10972800" cy="4386071"/>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fld id="{7C5591E4-AD8C-4741-8622-2A599980C8C8}" type="datetimeFigureOut">
              <a:rPr lang="es-CO" smtClean="0"/>
              <a:t>31/03/2015</a:t>
            </a:fld>
            <a:endParaRPr lang="es-CO"/>
          </a:p>
        </p:txBody>
      </p:sp>
      <p:sp>
        <p:nvSpPr>
          <p:cNvPr id="5" name="21 Marcador de pie de página"/>
          <p:cNvSpPr>
            <a:spLocks noGrp="1"/>
          </p:cNvSpPr>
          <p:nvPr>
            <p:ph type="ftr" sz="quarter" idx="11"/>
          </p:nvPr>
        </p:nvSpPr>
        <p:spPr/>
        <p:txBody>
          <a:bodyPr/>
          <a:lstStyle>
            <a:lvl1pPr>
              <a:defRPr/>
            </a:lvl1pPr>
          </a:lstStyle>
          <a:p>
            <a:endParaRPr lang="es-CO"/>
          </a:p>
        </p:txBody>
      </p:sp>
      <p:sp>
        <p:nvSpPr>
          <p:cNvPr id="6" name="17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3252296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9125351" y="274641"/>
            <a:ext cx="2369960" cy="5592761"/>
          </a:xfrm>
        </p:spPr>
        <p:txBody>
          <a:bodyPr vert="eaVert"/>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609600" y="274641"/>
            <a:ext cx="8432800" cy="5592760"/>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fld id="{7C5591E4-AD8C-4741-8622-2A599980C8C8}" type="datetimeFigureOut">
              <a:rPr lang="es-CO" smtClean="0"/>
              <a:t>31/03/2015</a:t>
            </a:fld>
            <a:endParaRPr lang="es-CO"/>
          </a:p>
        </p:txBody>
      </p:sp>
      <p:sp>
        <p:nvSpPr>
          <p:cNvPr id="5" name="21 Marcador de pie de página"/>
          <p:cNvSpPr>
            <a:spLocks noGrp="1"/>
          </p:cNvSpPr>
          <p:nvPr>
            <p:ph type="ftr" sz="quarter" idx="11"/>
          </p:nvPr>
        </p:nvSpPr>
        <p:spPr/>
        <p:txBody>
          <a:bodyPr/>
          <a:lstStyle>
            <a:lvl1pPr>
              <a:defRPr/>
            </a:lvl1pPr>
          </a:lstStyle>
          <a:p>
            <a:endParaRPr lang="es-CO"/>
          </a:p>
        </p:txBody>
      </p:sp>
      <p:sp>
        <p:nvSpPr>
          <p:cNvPr id="6" name="17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40911790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7_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extLst/>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n-US" dirty="0"/>
          </a:p>
        </p:txBody>
      </p:sp>
      <p:sp>
        <p:nvSpPr>
          <p:cNvPr id="4" name="9 Marcador de fecha"/>
          <p:cNvSpPr>
            <a:spLocks noGrp="1"/>
          </p:cNvSpPr>
          <p:nvPr>
            <p:ph type="dt" sz="half" idx="10"/>
          </p:nvPr>
        </p:nvSpPr>
        <p:spPr/>
        <p:txBody>
          <a:bodyPr/>
          <a:lstStyle>
            <a:lvl1pPr>
              <a:defRPr/>
            </a:lvl1pPr>
          </a:lstStyle>
          <a:p>
            <a:pPr>
              <a:defRPr/>
            </a:pPr>
            <a:endParaRPr lang="es-ES"/>
          </a:p>
        </p:txBody>
      </p:sp>
      <p:sp>
        <p:nvSpPr>
          <p:cNvPr id="5" name="21 Marcador de pie de página"/>
          <p:cNvSpPr>
            <a:spLocks noGrp="1"/>
          </p:cNvSpPr>
          <p:nvPr>
            <p:ph type="ftr" sz="quarter" idx="11"/>
          </p:nvPr>
        </p:nvSpPr>
        <p:spPr/>
        <p:txBody>
          <a:bodyPr/>
          <a:lstStyle>
            <a:lvl1pPr>
              <a:defRPr/>
            </a:lvl1pPr>
          </a:lstStyle>
          <a:p>
            <a:pPr>
              <a:defRPr/>
            </a:pPr>
            <a:endParaRPr lang="es-ES"/>
          </a:p>
        </p:txBody>
      </p:sp>
      <p:sp>
        <p:nvSpPr>
          <p:cNvPr id="6" name="17 Marcador de número de diapositiva"/>
          <p:cNvSpPr>
            <a:spLocks noGrp="1"/>
          </p:cNvSpPr>
          <p:nvPr>
            <p:ph type="sldNum" sz="quarter" idx="12"/>
          </p:nvPr>
        </p:nvSpPr>
        <p:spPr/>
        <p:txBody>
          <a:bodyPr/>
          <a:lstStyle>
            <a:lvl1pPr>
              <a:defRPr/>
            </a:lvl1pPr>
          </a:lstStyle>
          <a:p>
            <a:pPr>
              <a:defRPr/>
            </a:pPr>
            <a:fld id="{815856AA-1B0C-4FE1-A835-D3CB14691D15}" type="slidenum">
              <a:rPr lang="es-ES" altLang="es-CO"/>
              <a:pPr>
                <a:defRPr/>
              </a:pPr>
              <a:t>‹Nº›</a:t>
            </a:fld>
            <a:endParaRPr lang="es-ES" altLang="es-CO"/>
          </a:p>
        </p:txBody>
      </p:sp>
    </p:spTree>
    <p:extLst>
      <p:ext uri="{BB962C8B-B14F-4D97-AF65-F5344CB8AC3E}">
        <p14:creationId xmlns:p14="http://schemas.microsoft.com/office/powerpoint/2010/main" val="36847022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10 Triángulo rectángulo"/>
          <p:cNvSpPr/>
          <p:nvPr/>
        </p:nvSpPr>
        <p:spPr>
          <a:xfrm>
            <a:off x="0" y="4664075"/>
            <a:ext cx="12200467"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sz="1800"/>
          </a:p>
        </p:txBody>
      </p:sp>
      <p:grpSp>
        <p:nvGrpSpPr>
          <p:cNvPr id="5" name="15 Grupo"/>
          <p:cNvGrpSpPr>
            <a:grpSpLocks/>
          </p:cNvGrpSpPr>
          <p:nvPr/>
        </p:nvGrpSpPr>
        <p:grpSpPr bwMode="auto">
          <a:xfrm>
            <a:off x="-4233" y="4953000"/>
            <a:ext cx="12196233" cy="1911350"/>
            <a:chOff x="-3765" y="4832896"/>
            <a:chExt cx="9147765" cy="2032192"/>
          </a:xfrm>
        </p:grpSpPr>
        <p:sp>
          <p:nvSpPr>
            <p:cNvPr id="6" name="15 Forma libre"/>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sz="1800">
                <a:latin typeface="+mn-lt"/>
                <a:cs typeface="+mn-cs"/>
              </a:endParaRPr>
            </a:p>
          </p:txBody>
        </p:sp>
        <p:sp>
          <p:nvSpPr>
            <p:cNvPr id="7" name="18 Forma libre"/>
            <p:cNvSpPr>
              <a:spLocks/>
            </p:cNvSpPr>
            <p:nvPr/>
          </p:nvSpPr>
          <p:spPr bwMode="auto">
            <a:xfrm>
              <a:off x="35926" y="5135025"/>
              <a:ext cx="9108074" cy="838869"/>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s-CO" sz="1800"/>
            </a:p>
          </p:txBody>
        </p:sp>
        <p:sp>
          <p:nvSpPr>
            <p:cNvPr id="8" name="18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sz="1800"/>
            </a:p>
          </p:txBody>
        </p:sp>
        <p:cxnSp>
          <p:nvCxnSpPr>
            <p:cNvPr id="10" name="19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8 Título"/>
          <p:cNvSpPr>
            <a:spLocks noGrp="1"/>
          </p:cNvSpPr>
          <p:nvPr>
            <p:ph type="ctrTitle"/>
          </p:nvPr>
        </p:nvSpPr>
        <p:spPr>
          <a:xfrm>
            <a:off x="914400" y="1752602"/>
            <a:ext cx="103632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s-ES" smtClean="0"/>
              <a:t>Haga clic para modificar el estilo de título del patrón</a:t>
            </a:r>
            <a:endParaRPr lang="en-US"/>
          </a:p>
        </p:txBody>
      </p:sp>
      <p:sp>
        <p:nvSpPr>
          <p:cNvPr id="17" name="16 Subtítulo"/>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s-ES" smtClean="0"/>
              <a:t>Haga clic para modificar el estilo de subtítulo del patrón</a:t>
            </a:r>
            <a:endParaRPr lang="en-US"/>
          </a:p>
        </p:txBody>
      </p:sp>
      <p:sp>
        <p:nvSpPr>
          <p:cNvPr id="11" name="29 Marcador de fecha"/>
          <p:cNvSpPr>
            <a:spLocks noGrp="1"/>
          </p:cNvSpPr>
          <p:nvPr>
            <p:ph type="dt" sz="half" idx="10"/>
          </p:nvPr>
        </p:nvSpPr>
        <p:spPr/>
        <p:txBody>
          <a:bodyPr/>
          <a:lstStyle>
            <a:lvl1pPr>
              <a:defRPr>
                <a:solidFill>
                  <a:srgbClr val="FFFFFF"/>
                </a:solidFill>
              </a:defRPr>
            </a:lvl1pPr>
            <a:extLst/>
          </a:lstStyle>
          <a:p>
            <a:fld id="{7C5591E4-AD8C-4741-8622-2A599980C8C8}" type="datetimeFigureOut">
              <a:rPr lang="es-CO" smtClean="0"/>
              <a:t>31/03/2015</a:t>
            </a:fld>
            <a:endParaRPr lang="es-CO"/>
          </a:p>
        </p:txBody>
      </p:sp>
      <p:sp>
        <p:nvSpPr>
          <p:cNvPr id="12" name="18 Marcador de pie de página"/>
          <p:cNvSpPr>
            <a:spLocks noGrp="1"/>
          </p:cNvSpPr>
          <p:nvPr>
            <p:ph type="ftr" sz="quarter" idx="11"/>
          </p:nvPr>
        </p:nvSpPr>
        <p:spPr/>
        <p:txBody>
          <a:bodyPr/>
          <a:lstStyle>
            <a:lvl1pPr>
              <a:defRPr>
                <a:solidFill>
                  <a:schemeClr val="accent1">
                    <a:tint val="20000"/>
                  </a:schemeClr>
                </a:solidFill>
              </a:defRPr>
            </a:lvl1pPr>
            <a:extLst/>
          </a:lstStyle>
          <a:p>
            <a:endParaRPr lang="es-CO"/>
          </a:p>
        </p:txBody>
      </p:sp>
      <p:sp>
        <p:nvSpPr>
          <p:cNvPr id="13" name="26 Marcador de número de diapositiva"/>
          <p:cNvSpPr>
            <a:spLocks noGrp="1"/>
          </p:cNvSpPr>
          <p:nvPr>
            <p:ph type="sldNum" sz="quarter" idx="12"/>
          </p:nvPr>
        </p:nvSpPr>
        <p:spPr/>
        <p:txBody>
          <a:bodyPr/>
          <a:lstStyle>
            <a:lvl1pPr>
              <a:defRPr>
                <a:solidFill>
                  <a:srgbClr val="FFFFFF"/>
                </a:solidFill>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34181998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Título"/>
          <p:cNvSpPr>
            <a:spLocks noGrp="1"/>
          </p:cNvSpPr>
          <p:nvPr>
            <p:ph type="title"/>
          </p:nvPr>
        </p:nvSpPr>
        <p:spPr/>
        <p:txBody>
          <a:bodyPr rtlCol="0"/>
          <a:lstStyle>
            <a:extLst/>
          </a:lstStyle>
          <a:p>
            <a:r>
              <a:rPr lang="es-ES" smtClean="0"/>
              <a:t>Haga clic para modificar el estilo de título del patrón</a:t>
            </a:r>
            <a:endParaRPr lang="en-US"/>
          </a:p>
        </p:txBody>
      </p:sp>
      <p:sp>
        <p:nvSpPr>
          <p:cNvPr id="4" name="9 Marcador de fecha"/>
          <p:cNvSpPr>
            <a:spLocks noGrp="1"/>
          </p:cNvSpPr>
          <p:nvPr>
            <p:ph type="dt" sz="half" idx="10"/>
          </p:nvPr>
        </p:nvSpPr>
        <p:spPr/>
        <p:txBody>
          <a:bodyPr/>
          <a:lstStyle>
            <a:lvl1pPr>
              <a:defRPr/>
            </a:lvl1pPr>
          </a:lstStyle>
          <a:p>
            <a:fld id="{7C5591E4-AD8C-4741-8622-2A599980C8C8}" type="datetimeFigureOut">
              <a:rPr lang="es-CO" smtClean="0"/>
              <a:t>31/03/2015</a:t>
            </a:fld>
            <a:endParaRPr lang="es-CO"/>
          </a:p>
        </p:txBody>
      </p:sp>
      <p:sp>
        <p:nvSpPr>
          <p:cNvPr id="5" name="21 Marcador de pie de página"/>
          <p:cNvSpPr>
            <a:spLocks noGrp="1"/>
          </p:cNvSpPr>
          <p:nvPr>
            <p:ph type="ftr" sz="quarter" idx="11"/>
          </p:nvPr>
        </p:nvSpPr>
        <p:spPr/>
        <p:txBody>
          <a:bodyPr/>
          <a:lstStyle>
            <a:lvl1pPr>
              <a:defRPr/>
            </a:lvl1pPr>
          </a:lstStyle>
          <a:p>
            <a:endParaRPr lang="es-CO"/>
          </a:p>
        </p:txBody>
      </p:sp>
      <p:sp>
        <p:nvSpPr>
          <p:cNvPr id="6" name="17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30018335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1"/>
      </p:bgRef>
    </p:bg>
    <p:spTree>
      <p:nvGrpSpPr>
        <p:cNvPr id="1" name=""/>
        <p:cNvGrpSpPr/>
        <p:nvPr/>
      </p:nvGrpSpPr>
      <p:grpSpPr>
        <a:xfrm>
          <a:off x="0" y="0"/>
          <a:ext cx="0" cy="0"/>
          <a:chOff x="0" y="0"/>
          <a:chExt cx="0" cy="0"/>
        </a:xfrm>
      </p:grpSpPr>
      <p:sp>
        <p:nvSpPr>
          <p:cNvPr id="4" name="10 Cheurón"/>
          <p:cNvSpPr/>
          <p:nvPr/>
        </p:nvSpPr>
        <p:spPr>
          <a:xfrm>
            <a:off x="4849284" y="3005138"/>
            <a:ext cx="243416"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sz="1800"/>
          </a:p>
        </p:txBody>
      </p:sp>
      <p:sp>
        <p:nvSpPr>
          <p:cNvPr id="5" name="11 Cheurón"/>
          <p:cNvSpPr/>
          <p:nvPr/>
        </p:nvSpPr>
        <p:spPr>
          <a:xfrm>
            <a:off x="4599518" y="3005138"/>
            <a:ext cx="24553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sz="1800"/>
          </a:p>
        </p:txBody>
      </p:sp>
      <p:sp>
        <p:nvSpPr>
          <p:cNvPr id="2" name="1 Título"/>
          <p:cNvSpPr>
            <a:spLocks noGrp="1"/>
          </p:cNvSpPr>
          <p:nvPr>
            <p:ph type="title"/>
          </p:nvPr>
        </p:nvSpPr>
        <p:spPr>
          <a:xfrm>
            <a:off x="963168" y="1059712"/>
            <a:ext cx="103632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5230284" y="2931712"/>
            <a:ext cx="6096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s-ES" smtClean="0"/>
              <a:t>Haga clic para modificar el estilo de texto del patrón</a:t>
            </a:r>
          </a:p>
        </p:txBody>
      </p:sp>
      <p:sp>
        <p:nvSpPr>
          <p:cNvPr id="6" name="3 Marcador de fecha"/>
          <p:cNvSpPr>
            <a:spLocks noGrp="1"/>
          </p:cNvSpPr>
          <p:nvPr>
            <p:ph type="dt" sz="half" idx="10"/>
          </p:nvPr>
        </p:nvSpPr>
        <p:spPr/>
        <p:txBody>
          <a:bodyPr/>
          <a:lstStyle>
            <a:lvl1pPr>
              <a:defRPr/>
            </a:lvl1pPr>
            <a:extLst/>
          </a:lstStyle>
          <a:p>
            <a:fld id="{7C5591E4-AD8C-4741-8622-2A599980C8C8}" type="datetimeFigureOut">
              <a:rPr lang="es-CO" smtClean="0"/>
              <a:t>31/03/2015</a:t>
            </a:fld>
            <a:endParaRPr lang="es-CO"/>
          </a:p>
        </p:txBody>
      </p:sp>
      <p:sp>
        <p:nvSpPr>
          <p:cNvPr id="7" name="4 Marcador de pie de página"/>
          <p:cNvSpPr>
            <a:spLocks noGrp="1"/>
          </p:cNvSpPr>
          <p:nvPr>
            <p:ph type="ftr" sz="quarter" idx="11"/>
          </p:nvPr>
        </p:nvSpPr>
        <p:spPr/>
        <p:txBody>
          <a:bodyPr/>
          <a:lstStyle>
            <a:lvl1pPr>
              <a:defRPr/>
            </a:lvl1pPr>
            <a:extLst/>
          </a:lstStyle>
          <a:p>
            <a:endParaRPr lang="es-CO"/>
          </a:p>
        </p:txBody>
      </p:sp>
      <p:sp>
        <p:nvSpPr>
          <p:cNvPr id="8" name="5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2045656934"/>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bg>
      <p:bgRef idx="1002">
        <a:schemeClr val="bg1"/>
      </p:bgRef>
    </p:bg>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8" name="7 Título"/>
          <p:cNvSpPr>
            <a:spLocks noGrp="1"/>
          </p:cNvSpPr>
          <p:nvPr>
            <p:ph type="title"/>
          </p:nvPr>
        </p:nvSpPr>
        <p:spPr/>
        <p:txBody>
          <a:bodyPr rtlCol="0"/>
          <a:lstStyle>
            <a:extLst/>
          </a:lstStyle>
          <a:p>
            <a:r>
              <a:rPr lang="es-ES" smtClean="0"/>
              <a:t>Haga clic para modificar el estilo de título del patrón</a:t>
            </a:r>
            <a:endParaRPr lang="en-US"/>
          </a:p>
        </p:txBody>
      </p:sp>
      <p:sp>
        <p:nvSpPr>
          <p:cNvPr id="5" name="4 Marcador de fecha"/>
          <p:cNvSpPr>
            <a:spLocks noGrp="1"/>
          </p:cNvSpPr>
          <p:nvPr>
            <p:ph type="dt" sz="half" idx="10"/>
          </p:nvPr>
        </p:nvSpPr>
        <p:spPr/>
        <p:txBody>
          <a:bodyPr/>
          <a:lstStyle>
            <a:lvl1pPr>
              <a:defRPr/>
            </a:lvl1pPr>
            <a:extLst/>
          </a:lstStyle>
          <a:p>
            <a:fld id="{7C5591E4-AD8C-4741-8622-2A599980C8C8}" type="datetimeFigureOut">
              <a:rPr lang="es-CO" smtClean="0"/>
              <a:t>31/03/2015</a:t>
            </a:fld>
            <a:endParaRPr lang="es-CO"/>
          </a:p>
        </p:txBody>
      </p:sp>
      <p:sp>
        <p:nvSpPr>
          <p:cNvPr id="6" name="5 Marcador de pie de página"/>
          <p:cNvSpPr>
            <a:spLocks noGrp="1"/>
          </p:cNvSpPr>
          <p:nvPr>
            <p:ph type="ftr" sz="quarter" idx="11"/>
          </p:nvPr>
        </p:nvSpPr>
        <p:spPr/>
        <p:txBody>
          <a:bodyPr/>
          <a:lstStyle>
            <a:lvl1pPr>
              <a:defRPr/>
            </a:lvl1pPr>
            <a:extLst/>
          </a:lstStyle>
          <a:p>
            <a:endParaRPr lang="es-CO"/>
          </a:p>
        </p:txBody>
      </p:sp>
      <p:sp>
        <p:nvSpPr>
          <p:cNvPr id="7" name="6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3083911669"/>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10972800" cy="1143000"/>
          </a:xfrm>
        </p:spPr>
        <p:txBody>
          <a:bodyPr/>
          <a:lstStyle>
            <a:lvl1pPr>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4" name="3 Marcador de texto"/>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5" name="4 Marcador de contenido"/>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lvl1pPr>
              <a:defRPr/>
            </a:lvl1pPr>
            <a:extLst/>
          </a:lstStyle>
          <a:p>
            <a:fld id="{7C5591E4-AD8C-4741-8622-2A599980C8C8}" type="datetimeFigureOut">
              <a:rPr lang="es-CO" smtClean="0"/>
              <a:t>31/03/2015</a:t>
            </a:fld>
            <a:endParaRPr lang="es-CO"/>
          </a:p>
        </p:txBody>
      </p:sp>
      <p:sp>
        <p:nvSpPr>
          <p:cNvPr id="8" name="7 Marcador de pie de página"/>
          <p:cNvSpPr>
            <a:spLocks noGrp="1"/>
          </p:cNvSpPr>
          <p:nvPr>
            <p:ph type="ftr" sz="quarter" idx="11"/>
          </p:nvPr>
        </p:nvSpPr>
        <p:spPr/>
        <p:txBody>
          <a:bodyPr/>
          <a:lstStyle>
            <a:lvl1pPr>
              <a:defRPr/>
            </a:lvl1pPr>
            <a:extLst/>
          </a:lstStyle>
          <a:p>
            <a:endParaRPr lang="es-CO"/>
          </a:p>
        </p:txBody>
      </p:sp>
      <p:sp>
        <p:nvSpPr>
          <p:cNvPr id="9" name="8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2374724072"/>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ólo el título">
    <p:bg>
      <p:bgRef idx="1002">
        <a:schemeClr val="bg1"/>
      </p:bgRef>
    </p:bg>
    <p:spTree>
      <p:nvGrpSpPr>
        <p:cNvPr id="1" name=""/>
        <p:cNvGrpSpPr/>
        <p:nvPr/>
      </p:nvGrpSpPr>
      <p:grpSpPr>
        <a:xfrm>
          <a:off x="0" y="0"/>
          <a:ext cx="0" cy="0"/>
          <a:chOff x="0" y="0"/>
          <a:chExt cx="0" cy="0"/>
        </a:xfrm>
      </p:grpSpPr>
      <p:sp>
        <p:nvSpPr>
          <p:cNvPr id="6" name="5 Título"/>
          <p:cNvSpPr>
            <a:spLocks noGrp="1"/>
          </p:cNvSpPr>
          <p:nvPr>
            <p:ph type="title"/>
          </p:nvPr>
        </p:nvSpPr>
        <p:spPr/>
        <p:txBody>
          <a:bodyPr rtlCol="0"/>
          <a:lstStyle>
            <a:extLst/>
          </a:lstStyle>
          <a:p>
            <a:r>
              <a:rPr lang="es-ES" smtClean="0"/>
              <a:t>Haga clic para modificar el estilo de título del patrón</a:t>
            </a:r>
            <a:endParaRPr lang="en-US"/>
          </a:p>
        </p:txBody>
      </p:sp>
      <p:sp>
        <p:nvSpPr>
          <p:cNvPr id="3" name="2 Marcador de fecha"/>
          <p:cNvSpPr>
            <a:spLocks noGrp="1"/>
          </p:cNvSpPr>
          <p:nvPr>
            <p:ph type="dt" sz="half" idx="10"/>
          </p:nvPr>
        </p:nvSpPr>
        <p:spPr/>
        <p:txBody>
          <a:bodyPr/>
          <a:lstStyle>
            <a:lvl1pPr>
              <a:defRPr/>
            </a:lvl1pPr>
            <a:extLst/>
          </a:lstStyle>
          <a:p>
            <a:fld id="{7C5591E4-AD8C-4741-8622-2A599980C8C8}" type="datetimeFigureOut">
              <a:rPr lang="es-CO" smtClean="0"/>
              <a:t>31/03/2015</a:t>
            </a:fld>
            <a:endParaRPr lang="es-CO"/>
          </a:p>
        </p:txBody>
      </p:sp>
      <p:sp>
        <p:nvSpPr>
          <p:cNvPr id="4" name="3 Marcador de pie de página"/>
          <p:cNvSpPr>
            <a:spLocks noGrp="1"/>
          </p:cNvSpPr>
          <p:nvPr>
            <p:ph type="ftr" sz="quarter" idx="11"/>
          </p:nvPr>
        </p:nvSpPr>
        <p:spPr/>
        <p:txBody>
          <a:bodyPr/>
          <a:lstStyle>
            <a:lvl1pPr>
              <a:defRPr/>
            </a:lvl1pPr>
            <a:extLst/>
          </a:lstStyle>
          <a:p>
            <a:endParaRPr lang="es-CO"/>
          </a:p>
        </p:txBody>
      </p:sp>
      <p:sp>
        <p:nvSpPr>
          <p:cNvPr id="5" name="4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1647643230"/>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fld id="{7C5591E4-AD8C-4741-8622-2A599980C8C8}" type="datetimeFigureOut">
              <a:rPr lang="es-CO" smtClean="0"/>
              <a:t>31/03/2015</a:t>
            </a:fld>
            <a:endParaRPr lang="es-CO"/>
          </a:p>
        </p:txBody>
      </p:sp>
      <p:sp>
        <p:nvSpPr>
          <p:cNvPr id="3" name="21 Marcador de pie de página"/>
          <p:cNvSpPr>
            <a:spLocks noGrp="1"/>
          </p:cNvSpPr>
          <p:nvPr>
            <p:ph type="ftr" sz="quarter" idx="11"/>
          </p:nvPr>
        </p:nvSpPr>
        <p:spPr/>
        <p:txBody>
          <a:bodyPr/>
          <a:lstStyle>
            <a:lvl1pPr>
              <a:defRPr/>
            </a:lvl1pPr>
          </a:lstStyle>
          <a:p>
            <a:endParaRPr lang="es-CO"/>
          </a:p>
        </p:txBody>
      </p:sp>
      <p:sp>
        <p:nvSpPr>
          <p:cNvPr id="4" name="17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31398188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219200" y="4876800"/>
            <a:ext cx="9975701" cy="457200"/>
          </a:xfrm>
        </p:spPr>
        <p:txBody>
          <a:bodyPr anchor="t">
            <a:noAutofit/>
            <a:sp3d prstMaterial="softEdge">
              <a:bevelT w="0" h="0"/>
            </a:sp3d>
          </a:bodyPr>
          <a:lstStyle>
            <a:lvl1pPr algn="r">
              <a:buNone/>
              <a:defRPr sz="2500" b="0">
                <a:solidFill>
                  <a:schemeClr val="accent1"/>
                </a:solidFill>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s-ES" smtClean="0"/>
              <a:t>Haga clic para modificar el estilo de texto del patrón</a:t>
            </a:r>
          </a:p>
        </p:txBody>
      </p:sp>
      <p:sp>
        <p:nvSpPr>
          <p:cNvPr id="4" name="3 Marcador de contenido"/>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lvl1pPr>
              <a:defRPr/>
            </a:lvl1pPr>
            <a:extLst/>
          </a:lstStyle>
          <a:p>
            <a:fld id="{7C5591E4-AD8C-4741-8622-2A599980C8C8}" type="datetimeFigureOut">
              <a:rPr lang="es-CO" smtClean="0"/>
              <a:t>31/03/2015</a:t>
            </a:fld>
            <a:endParaRPr lang="es-CO"/>
          </a:p>
        </p:txBody>
      </p:sp>
      <p:sp>
        <p:nvSpPr>
          <p:cNvPr id="6" name="5 Marcador de pie de página"/>
          <p:cNvSpPr>
            <a:spLocks noGrp="1"/>
          </p:cNvSpPr>
          <p:nvPr>
            <p:ph type="ftr" sz="quarter" idx="11"/>
          </p:nvPr>
        </p:nvSpPr>
        <p:spPr/>
        <p:txBody>
          <a:bodyPr/>
          <a:lstStyle>
            <a:lvl1pPr>
              <a:defRPr/>
            </a:lvl1pPr>
            <a:extLst/>
          </a:lstStyle>
          <a:p>
            <a:endParaRPr lang="es-CO"/>
          </a:p>
        </p:txBody>
      </p:sp>
      <p:sp>
        <p:nvSpPr>
          <p:cNvPr id="7" name="6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223407807"/>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5" name="10 Forma libre"/>
          <p:cNvSpPr>
            <a:spLocks/>
          </p:cNvSpPr>
          <p:nvPr/>
        </p:nvSpPr>
        <p:spPr bwMode="auto">
          <a:xfrm>
            <a:off x="954617" y="5002214"/>
            <a:ext cx="5069416"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sz="1800">
              <a:latin typeface="+mn-lt"/>
              <a:cs typeface="+mn-cs"/>
            </a:endParaRPr>
          </a:p>
        </p:txBody>
      </p:sp>
      <p:sp>
        <p:nvSpPr>
          <p:cNvPr id="6" name="15 Forma libre"/>
          <p:cNvSpPr>
            <a:spLocks/>
          </p:cNvSpPr>
          <p:nvPr/>
        </p:nvSpPr>
        <p:spPr bwMode="auto">
          <a:xfrm>
            <a:off x="-71966" y="5784850"/>
            <a:ext cx="5069417" cy="838200"/>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s-CO" sz="1800"/>
          </a:p>
        </p:txBody>
      </p:sp>
      <p:sp>
        <p:nvSpPr>
          <p:cNvPr id="7" name="15 Triángulo rectángulo"/>
          <p:cNvSpPr>
            <a:spLocks/>
          </p:cNvSpPr>
          <p:nvPr/>
        </p:nvSpPr>
        <p:spPr bwMode="auto">
          <a:xfrm>
            <a:off x="-8056" y="5791253"/>
            <a:ext cx="4536419"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sz="1800"/>
          </a:p>
        </p:txBody>
      </p:sp>
      <p:cxnSp>
        <p:nvCxnSpPr>
          <p:cNvPr id="8" name="16 Conector recto"/>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18 Cheurón"/>
          <p:cNvSpPr/>
          <p:nvPr/>
        </p:nvSpPr>
        <p:spPr>
          <a:xfrm>
            <a:off x="11552768" y="4987925"/>
            <a:ext cx="243417"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sz="1800"/>
          </a:p>
        </p:txBody>
      </p:sp>
      <p:sp>
        <p:nvSpPr>
          <p:cNvPr id="10" name="19 Cheurón"/>
          <p:cNvSpPr/>
          <p:nvPr/>
        </p:nvSpPr>
        <p:spPr>
          <a:xfrm>
            <a:off x="11303001" y="4987925"/>
            <a:ext cx="243417"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sz="1800"/>
          </a:p>
        </p:txBody>
      </p:sp>
      <p:sp>
        <p:nvSpPr>
          <p:cNvPr id="4" name="3 Marcador de texto"/>
          <p:cNvSpPr>
            <a:spLocks noGrp="1"/>
          </p:cNvSpPr>
          <p:nvPr>
            <p:ph type="body" sz="half" idx="2"/>
          </p:nvPr>
        </p:nvSpPr>
        <p:spPr>
          <a:xfrm>
            <a:off x="1521643" y="5443402"/>
            <a:ext cx="95504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s-ES" smtClean="0"/>
              <a:t>Haga clic para modificar el estilo de texto del patrón</a:t>
            </a:r>
          </a:p>
        </p:txBody>
      </p:sp>
      <p:sp>
        <p:nvSpPr>
          <p:cNvPr id="3" name="2 Marcador de posición de imagen"/>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s-ES" noProof="0" smtClean="0"/>
              <a:t>Haga clic en el icono para agregar una imagen</a:t>
            </a:r>
            <a:endParaRPr lang="en-US" noProof="0" dirty="0"/>
          </a:p>
        </p:txBody>
      </p:sp>
      <p:sp>
        <p:nvSpPr>
          <p:cNvPr id="2" name="1 Título"/>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s-ES" smtClean="0"/>
              <a:t>Haga clic para modificar el estilo de título del patrón</a:t>
            </a:r>
            <a:endParaRPr lang="en-US"/>
          </a:p>
        </p:txBody>
      </p:sp>
      <p:sp>
        <p:nvSpPr>
          <p:cNvPr id="11" name="4 Marcador de fecha"/>
          <p:cNvSpPr>
            <a:spLocks noGrp="1"/>
          </p:cNvSpPr>
          <p:nvPr>
            <p:ph type="dt" sz="half" idx="10"/>
          </p:nvPr>
        </p:nvSpPr>
        <p:spPr/>
        <p:txBody>
          <a:bodyPr/>
          <a:lstStyle>
            <a:lvl1pPr>
              <a:defRPr>
                <a:solidFill>
                  <a:schemeClr val="tx1"/>
                </a:solidFill>
              </a:defRPr>
            </a:lvl1pPr>
            <a:extLst/>
          </a:lstStyle>
          <a:p>
            <a:fld id="{7C5591E4-AD8C-4741-8622-2A599980C8C8}" type="datetimeFigureOut">
              <a:rPr lang="es-CO" smtClean="0"/>
              <a:t>31/03/2015</a:t>
            </a:fld>
            <a:endParaRPr lang="es-CO"/>
          </a:p>
        </p:txBody>
      </p:sp>
      <p:sp>
        <p:nvSpPr>
          <p:cNvPr id="12" name="5 Marcador de pie de página"/>
          <p:cNvSpPr>
            <a:spLocks noGrp="1"/>
          </p:cNvSpPr>
          <p:nvPr>
            <p:ph type="ftr" sz="quarter" idx="11"/>
          </p:nvPr>
        </p:nvSpPr>
        <p:spPr/>
        <p:txBody>
          <a:bodyPr/>
          <a:lstStyle>
            <a:lvl1pPr>
              <a:defRPr>
                <a:solidFill>
                  <a:schemeClr val="tx1"/>
                </a:solidFill>
              </a:defRPr>
            </a:lvl1pPr>
            <a:extLst/>
          </a:lstStyle>
          <a:p>
            <a:endParaRPr lang="es-CO"/>
          </a:p>
        </p:txBody>
      </p:sp>
      <p:sp>
        <p:nvSpPr>
          <p:cNvPr id="13" name="6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1073182103"/>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609600" y="1481330"/>
            <a:ext cx="10972800" cy="4386071"/>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fld id="{7C5591E4-AD8C-4741-8622-2A599980C8C8}" type="datetimeFigureOut">
              <a:rPr lang="es-CO" smtClean="0"/>
              <a:t>31/03/2015</a:t>
            </a:fld>
            <a:endParaRPr lang="es-CO"/>
          </a:p>
        </p:txBody>
      </p:sp>
      <p:sp>
        <p:nvSpPr>
          <p:cNvPr id="5" name="21 Marcador de pie de página"/>
          <p:cNvSpPr>
            <a:spLocks noGrp="1"/>
          </p:cNvSpPr>
          <p:nvPr>
            <p:ph type="ftr" sz="quarter" idx="11"/>
          </p:nvPr>
        </p:nvSpPr>
        <p:spPr/>
        <p:txBody>
          <a:bodyPr/>
          <a:lstStyle>
            <a:lvl1pPr>
              <a:defRPr/>
            </a:lvl1pPr>
          </a:lstStyle>
          <a:p>
            <a:endParaRPr lang="es-CO"/>
          </a:p>
        </p:txBody>
      </p:sp>
      <p:sp>
        <p:nvSpPr>
          <p:cNvPr id="6" name="17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18002203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9125351" y="274641"/>
            <a:ext cx="2369960" cy="5592761"/>
          </a:xfrm>
        </p:spPr>
        <p:txBody>
          <a:bodyPr vert="eaVert"/>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609600" y="274641"/>
            <a:ext cx="8432800" cy="5592760"/>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fld id="{7C5591E4-AD8C-4741-8622-2A599980C8C8}" type="datetimeFigureOut">
              <a:rPr lang="es-CO" smtClean="0"/>
              <a:t>31/03/2015</a:t>
            </a:fld>
            <a:endParaRPr lang="es-CO"/>
          </a:p>
        </p:txBody>
      </p:sp>
      <p:sp>
        <p:nvSpPr>
          <p:cNvPr id="5" name="21 Marcador de pie de página"/>
          <p:cNvSpPr>
            <a:spLocks noGrp="1"/>
          </p:cNvSpPr>
          <p:nvPr>
            <p:ph type="ftr" sz="quarter" idx="11"/>
          </p:nvPr>
        </p:nvSpPr>
        <p:spPr/>
        <p:txBody>
          <a:bodyPr/>
          <a:lstStyle>
            <a:lvl1pPr>
              <a:defRPr/>
            </a:lvl1pPr>
          </a:lstStyle>
          <a:p>
            <a:endParaRPr lang="es-CO"/>
          </a:p>
        </p:txBody>
      </p:sp>
      <p:sp>
        <p:nvSpPr>
          <p:cNvPr id="6" name="17 Marcador de número de diapositiva"/>
          <p:cNvSpPr>
            <a:spLocks noGrp="1"/>
          </p:cNvSpPr>
          <p:nvPr>
            <p:ph type="sldNum" sz="quarter" idx="12"/>
          </p:nvPr>
        </p:nvSpPr>
        <p:spPr/>
        <p:txBody>
          <a:bodyPr/>
          <a:lstStyle>
            <a:lvl1pPr>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903043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954617" y="5002214"/>
            <a:ext cx="5069416"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sz="1800">
              <a:latin typeface="+mn-lt"/>
              <a:cs typeface="+mn-cs"/>
            </a:endParaRPr>
          </a:p>
        </p:txBody>
      </p:sp>
      <p:sp>
        <p:nvSpPr>
          <p:cNvPr id="1027" name="11 Forma libre"/>
          <p:cNvSpPr>
            <a:spLocks/>
          </p:cNvSpPr>
          <p:nvPr/>
        </p:nvSpPr>
        <p:spPr bwMode="auto">
          <a:xfrm>
            <a:off x="-71966" y="5784850"/>
            <a:ext cx="5069417" cy="838200"/>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s-CO" sz="1800"/>
          </a:p>
        </p:txBody>
      </p:sp>
      <p:sp>
        <p:nvSpPr>
          <p:cNvPr id="14" name="13 Triángulo rectángulo"/>
          <p:cNvSpPr>
            <a:spLocks/>
          </p:cNvSpPr>
          <p:nvPr/>
        </p:nvSpPr>
        <p:spPr bwMode="auto">
          <a:xfrm>
            <a:off x="-8056" y="5791253"/>
            <a:ext cx="4536419"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sz="1800"/>
          </a:p>
        </p:txBody>
      </p:sp>
      <p:cxnSp>
        <p:nvCxnSpPr>
          <p:cNvPr id="15" name="14 Conector recto"/>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s-ES" smtClean="0"/>
              <a:t>Haga clic para modificar el estilo de título del patrón</a:t>
            </a:r>
            <a:endParaRPr lang="en-US"/>
          </a:p>
        </p:txBody>
      </p:sp>
      <p:sp>
        <p:nvSpPr>
          <p:cNvPr id="1033" name="29 Marcador de texto"/>
          <p:cNvSpPr>
            <a:spLocks noGrp="1"/>
          </p:cNvSpPr>
          <p:nvPr>
            <p:ph type="body" idx="1"/>
          </p:nvPr>
        </p:nvSpPr>
        <p:spPr bwMode="auto">
          <a:xfrm>
            <a:off x="609600" y="1481138"/>
            <a:ext cx="10972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CO" smtClean="0"/>
              <a:t>Haga clic para modificar el estilo de texto del patrón</a:t>
            </a:r>
          </a:p>
          <a:p>
            <a:pPr lvl="1"/>
            <a:r>
              <a:rPr lang="es-ES" altLang="es-CO" smtClean="0"/>
              <a:t>Segundo nivel</a:t>
            </a:r>
          </a:p>
          <a:p>
            <a:pPr lvl="2"/>
            <a:r>
              <a:rPr lang="es-ES" altLang="es-CO" smtClean="0"/>
              <a:t>Tercer nivel</a:t>
            </a:r>
          </a:p>
          <a:p>
            <a:pPr lvl="3"/>
            <a:r>
              <a:rPr lang="es-ES" altLang="es-CO" smtClean="0"/>
              <a:t>Cuarto nivel</a:t>
            </a:r>
          </a:p>
          <a:p>
            <a:pPr lvl="4"/>
            <a:r>
              <a:rPr lang="es-ES" altLang="es-CO" smtClean="0"/>
              <a:t>Quinto nivel</a:t>
            </a:r>
            <a:endParaRPr lang="en-US" altLang="es-CO" smtClean="0"/>
          </a:p>
        </p:txBody>
      </p:sp>
      <p:sp>
        <p:nvSpPr>
          <p:cNvPr id="10" name="9 Marcador de fecha"/>
          <p:cNvSpPr>
            <a:spLocks noGrp="1"/>
          </p:cNvSpPr>
          <p:nvPr>
            <p:ph type="dt" sz="half" idx="2"/>
          </p:nvPr>
        </p:nvSpPr>
        <p:spPr>
          <a:xfrm>
            <a:off x="8970433" y="6408739"/>
            <a:ext cx="2559051" cy="365125"/>
          </a:xfrm>
          <a:prstGeom prst="rect">
            <a:avLst/>
          </a:prstGeom>
        </p:spPr>
        <p:txBody>
          <a:bodyPr vert="horz" anchor="b"/>
          <a:lstStyle>
            <a:lvl1pPr algn="l" eaLnBrk="1" fontAlgn="auto" latinLnBrk="0" hangingPunct="1">
              <a:spcBef>
                <a:spcPts val="0"/>
              </a:spcBef>
              <a:spcAft>
                <a:spcPts val="0"/>
              </a:spcAft>
              <a:defRPr kumimoji="0" sz="1000">
                <a:solidFill>
                  <a:schemeClr val="tx1"/>
                </a:solidFill>
                <a:latin typeface="+mn-lt"/>
                <a:cs typeface="+mn-cs"/>
              </a:defRPr>
            </a:lvl1pPr>
            <a:extLst/>
          </a:lstStyle>
          <a:p>
            <a:fld id="{7C5591E4-AD8C-4741-8622-2A599980C8C8}" type="datetimeFigureOut">
              <a:rPr lang="es-CO" smtClean="0"/>
              <a:t>31/03/2015</a:t>
            </a:fld>
            <a:endParaRPr lang="es-CO"/>
          </a:p>
        </p:txBody>
      </p:sp>
      <p:sp>
        <p:nvSpPr>
          <p:cNvPr id="22" name="21 Marcador de pie de página"/>
          <p:cNvSpPr>
            <a:spLocks noGrp="1"/>
          </p:cNvSpPr>
          <p:nvPr>
            <p:ph type="ftr" sz="quarter" idx="3"/>
          </p:nvPr>
        </p:nvSpPr>
        <p:spPr>
          <a:xfrm>
            <a:off x="5839884" y="6408739"/>
            <a:ext cx="3134783"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extLst/>
          </a:lstStyle>
          <a:p>
            <a:endParaRPr lang="es-CO"/>
          </a:p>
        </p:txBody>
      </p:sp>
      <p:sp>
        <p:nvSpPr>
          <p:cNvPr id="18" name="17 Marcador de número de diapositiva"/>
          <p:cNvSpPr>
            <a:spLocks noGrp="1"/>
          </p:cNvSpPr>
          <p:nvPr>
            <p:ph type="sldNum" sz="quarter" idx="4"/>
          </p:nvPr>
        </p:nvSpPr>
        <p:spPr>
          <a:xfrm>
            <a:off x="11529484" y="6408739"/>
            <a:ext cx="488949" cy="365125"/>
          </a:xfrm>
          <a:prstGeom prst="rect">
            <a:avLst/>
          </a:prstGeom>
        </p:spPr>
        <p:txBody>
          <a:bodyPr vert="horz" wrap="square" lIns="91440" tIns="45720" rIns="91440" bIns="45720" numCol="1" anchor="b" anchorCtr="0" compatLnSpc="1">
            <a:prstTxWarp prst="textNoShape">
              <a:avLst/>
            </a:prstTxWarp>
          </a:bodyPr>
          <a:lstStyle>
            <a:lvl1pPr algn="r">
              <a:defRPr sz="1000">
                <a:latin typeface="Lucida Sans Unicode" panose="020B0602030504020204" pitchFamily="34" charset="0"/>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22544549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4" r:id="rId12"/>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954617" y="5002214"/>
            <a:ext cx="5069416"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sz="1800">
              <a:latin typeface="+mn-lt"/>
              <a:cs typeface="+mn-cs"/>
            </a:endParaRPr>
          </a:p>
        </p:txBody>
      </p:sp>
      <p:sp>
        <p:nvSpPr>
          <p:cNvPr id="1027" name="11 Forma libre"/>
          <p:cNvSpPr>
            <a:spLocks/>
          </p:cNvSpPr>
          <p:nvPr/>
        </p:nvSpPr>
        <p:spPr bwMode="auto">
          <a:xfrm>
            <a:off x="-71966" y="5784850"/>
            <a:ext cx="5069417" cy="838200"/>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s-CO" sz="1800"/>
          </a:p>
        </p:txBody>
      </p:sp>
      <p:sp>
        <p:nvSpPr>
          <p:cNvPr id="14" name="13 Triángulo rectángulo"/>
          <p:cNvSpPr>
            <a:spLocks/>
          </p:cNvSpPr>
          <p:nvPr/>
        </p:nvSpPr>
        <p:spPr bwMode="auto">
          <a:xfrm>
            <a:off x="-8056" y="5791253"/>
            <a:ext cx="4536419"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sz="1800"/>
          </a:p>
        </p:txBody>
      </p:sp>
      <p:cxnSp>
        <p:nvCxnSpPr>
          <p:cNvPr id="15" name="14 Conector recto"/>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s-ES" smtClean="0"/>
              <a:t>Haga clic para modificar el estilo de título del patrón</a:t>
            </a:r>
            <a:endParaRPr lang="en-US"/>
          </a:p>
        </p:txBody>
      </p:sp>
      <p:sp>
        <p:nvSpPr>
          <p:cNvPr id="1033" name="29 Marcador de texto"/>
          <p:cNvSpPr>
            <a:spLocks noGrp="1"/>
          </p:cNvSpPr>
          <p:nvPr>
            <p:ph type="body" idx="1"/>
          </p:nvPr>
        </p:nvSpPr>
        <p:spPr bwMode="auto">
          <a:xfrm>
            <a:off x="609600" y="1481138"/>
            <a:ext cx="10972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CO" smtClean="0"/>
              <a:t>Haga clic para modificar el estilo de texto del patrón</a:t>
            </a:r>
          </a:p>
          <a:p>
            <a:pPr lvl="1"/>
            <a:r>
              <a:rPr lang="es-ES" altLang="es-CO" smtClean="0"/>
              <a:t>Segundo nivel</a:t>
            </a:r>
          </a:p>
          <a:p>
            <a:pPr lvl="2"/>
            <a:r>
              <a:rPr lang="es-ES" altLang="es-CO" smtClean="0"/>
              <a:t>Tercer nivel</a:t>
            </a:r>
          </a:p>
          <a:p>
            <a:pPr lvl="3"/>
            <a:r>
              <a:rPr lang="es-ES" altLang="es-CO" smtClean="0"/>
              <a:t>Cuarto nivel</a:t>
            </a:r>
          </a:p>
          <a:p>
            <a:pPr lvl="4"/>
            <a:r>
              <a:rPr lang="es-ES" altLang="es-CO" smtClean="0"/>
              <a:t>Quinto nivel</a:t>
            </a:r>
            <a:endParaRPr lang="en-US" altLang="es-CO" smtClean="0"/>
          </a:p>
        </p:txBody>
      </p:sp>
      <p:sp>
        <p:nvSpPr>
          <p:cNvPr id="10" name="9 Marcador de fecha"/>
          <p:cNvSpPr>
            <a:spLocks noGrp="1"/>
          </p:cNvSpPr>
          <p:nvPr>
            <p:ph type="dt" sz="half" idx="2"/>
          </p:nvPr>
        </p:nvSpPr>
        <p:spPr>
          <a:xfrm>
            <a:off x="8970433" y="6408739"/>
            <a:ext cx="2559051" cy="365125"/>
          </a:xfrm>
          <a:prstGeom prst="rect">
            <a:avLst/>
          </a:prstGeom>
        </p:spPr>
        <p:txBody>
          <a:bodyPr vert="horz" anchor="b"/>
          <a:lstStyle>
            <a:lvl1pPr algn="l" eaLnBrk="1" fontAlgn="auto" latinLnBrk="0" hangingPunct="1">
              <a:spcBef>
                <a:spcPts val="0"/>
              </a:spcBef>
              <a:spcAft>
                <a:spcPts val="0"/>
              </a:spcAft>
              <a:defRPr kumimoji="0" sz="1000">
                <a:solidFill>
                  <a:schemeClr val="tx1"/>
                </a:solidFill>
                <a:latin typeface="+mn-lt"/>
                <a:cs typeface="+mn-cs"/>
              </a:defRPr>
            </a:lvl1pPr>
            <a:extLst/>
          </a:lstStyle>
          <a:p>
            <a:fld id="{7C5591E4-AD8C-4741-8622-2A599980C8C8}" type="datetimeFigureOut">
              <a:rPr lang="es-CO" smtClean="0"/>
              <a:t>31/03/2015</a:t>
            </a:fld>
            <a:endParaRPr lang="es-CO"/>
          </a:p>
        </p:txBody>
      </p:sp>
      <p:sp>
        <p:nvSpPr>
          <p:cNvPr id="22" name="21 Marcador de pie de página"/>
          <p:cNvSpPr>
            <a:spLocks noGrp="1"/>
          </p:cNvSpPr>
          <p:nvPr>
            <p:ph type="ftr" sz="quarter" idx="3"/>
          </p:nvPr>
        </p:nvSpPr>
        <p:spPr>
          <a:xfrm>
            <a:off x="5839884" y="6408739"/>
            <a:ext cx="3134783"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extLst/>
          </a:lstStyle>
          <a:p>
            <a:endParaRPr lang="es-CO"/>
          </a:p>
        </p:txBody>
      </p:sp>
      <p:sp>
        <p:nvSpPr>
          <p:cNvPr id="18" name="17 Marcador de número de diapositiva"/>
          <p:cNvSpPr>
            <a:spLocks noGrp="1"/>
          </p:cNvSpPr>
          <p:nvPr>
            <p:ph type="sldNum" sz="quarter" idx="4"/>
          </p:nvPr>
        </p:nvSpPr>
        <p:spPr>
          <a:xfrm>
            <a:off x="11529484" y="6408739"/>
            <a:ext cx="488949" cy="365125"/>
          </a:xfrm>
          <a:prstGeom prst="rect">
            <a:avLst/>
          </a:prstGeom>
        </p:spPr>
        <p:txBody>
          <a:bodyPr vert="horz" wrap="square" lIns="91440" tIns="45720" rIns="91440" bIns="45720" numCol="1" anchor="b" anchorCtr="0" compatLnSpc="1">
            <a:prstTxWarp prst="textNoShape">
              <a:avLst/>
            </a:prstTxWarp>
          </a:bodyPr>
          <a:lstStyle>
            <a:lvl1pPr algn="r">
              <a:defRPr sz="1000">
                <a:latin typeface="Lucida Sans Unicode" panose="020B0602030504020204" pitchFamily="34" charset="0"/>
              </a:defRPr>
            </a:lvl1pPr>
          </a:lstStyle>
          <a:p>
            <a:fld id="{5DF03E4D-23BE-456B-B8F1-56FD17594872}" type="slidenum">
              <a:rPr lang="es-CO" smtClean="0"/>
              <a:t>‹Nº›</a:t>
            </a:fld>
            <a:endParaRPr lang="es-CO"/>
          </a:p>
        </p:txBody>
      </p:sp>
    </p:spTree>
    <p:extLst>
      <p:ext uri="{BB962C8B-B14F-4D97-AF65-F5344CB8AC3E}">
        <p14:creationId xmlns:p14="http://schemas.microsoft.com/office/powerpoint/2010/main" val="15803586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9.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hemeOverride" Target="../theme/themeOverr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hemeOverride" Target="../theme/themeOverride15.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5894" y="2724616"/>
            <a:ext cx="8736106" cy="251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
          <p:cNvSpPr txBox="1">
            <a:spLocks noChangeArrowheads="1"/>
          </p:cNvSpPr>
          <p:nvPr/>
        </p:nvSpPr>
        <p:spPr>
          <a:xfrm>
            <a:off x="2057400" y="456238"/>
            <a:ext cx="8382000" cy="1601162"/>
          </a:xfrm>
          <a:prstGeom prst="rect">
            <a:avLst/>
          </a:prstGeom>
        </p:spPr>
        <p:txBody>
          <a:bodyPr anchor="b">
            <a:normAutofit fontScale="97500"/>
            <a:scene3d>
              <a:camera prst="orthographicFront"/>
              <a:lightRig rig="soft" dir="t"/>
            </a:scene3d>
            <a:sp3d prstMaterial="softEdge">
              <a:bevelT w="25400" h="25400"/>
            </a:sp3d>
          </a:bodyPr>
          <a:lstStyle>
            <a:lvl1pPr algn="r" rtl="0" eaLnBrk="0" fontAlgn="base" hangingPunct="0">
              <a:spcBef>
                <a:spcPct val="0"/>
              </a:spcBef>
              <a:spcAft>
                <a:spcPct val="0"/>
              </a:spcAft>
              <a:defRPr sz="48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eaLnBrk="1" fontAlgn="auto" hangingPunct="1">
              <a:spcBef>
                <a:spcPts val="0"/>
              </a:spcBef>
              <a:spcAft>
                <a:spcPts val="0"/>
              </a:spcAft>
              <a:defRPr/>
            </a:pPr>
            <a:r>
              <a:rPr lang="es-CO" sz="3800" dirty="0">
                <a:solidFill>
                  <a:srgbClr val="993300"/>
                </a:solidFill>
                <a:latin typeface="Tahoma"/>
                <a:ea typeface="Times New Roman"/>
              </a:rPr>
              <a:t>CUBEROS</a:t>
            </a:r>
            <a:r>
              <a:rPr lang="es-CO" sz="3800" dirty="0">
                <a:latin typeface="Tahoma"/>
                <a:ea typeface="Times New Roman"/>
              </a:rPr>
              <a:t> | </a:t>
            </a:r>
            <a:r>
              <a:rPr lang="es-CO" sz="3800" dirty="0">
                <a:solidFill>
                  <a:srgbClr val="A50021"/>
                </a:solidFill>
                <a:latin typeface="Tahoma"/>
                <a:ea typeface="Times New Roman"/>
              </a:rPr>
              <a:t>CORTÉS</a:t>
            </a:r>
            <a:r>
              <a:rPr lang="es-CO" sz="3800" dirty="0">
                <a:latin typeface="Tahoma"/>
                <a:ea typeface="Times New Roman"/>
              </a:rPr>
              <a:t> | </a:t>
            </a:r>
            <a:r>
              <a:rPr lang="es-CO" sz="3800" dirty="0">
                <a:solidFill>
                  <a:srgbClr val="993300"/>
                </a:solidFill>
                <a:latin typeface="Tahoma"/>
                <a:ea typeface="Times New Roman"/>
              </a:rPr>
              <a:t>GUTIÉRREZ</a:t>
            </a:r>
            <a:endParaRPr lang="en-US" sz="3800" dirty="0">
              <a:latin typeface="Times New Roman"/>
              <a:ea typeface="Times New Roman"/>
            </a:endParaRPr>
          </a:p>
          <a:p>
            <a:pPr algn="ctr" eaLnBrk="1" fontAlgn="auto" hangingPunct="1">
              <a:spcBef>
                <a:spcPts val="0"/>
              </a:spcBef>
              <a:spcAft>
                <a:spcPts val="0"/>
              </a:spcAft>
              <a:defRPr/>
            </a:pPr>
            <a:r>
              <a:rPr lang="es-CO" sz="2400" dirty="0">
                <a:latin typeface="Tahoma"/>
                <a:ea typeface="Times New Roman"/>
              </a:rPr>
              <a:t>ABOGADOS</a:t>
            </a:r>
            <a:r>
              <a:rPr lang="en-US" sz="2400" dirty="0">
                <a:latin typeface="Times New Roman"/>
                <a:ea typeface="Times New Roman"/>
              </a:rPr>
              <a:t/>
            </a:r>
            <a:br>
              <a:rPr lang="en-US" sz="2400" dirty="0">
                <a:latin typeface="Times New Roman"/>
                <a:ea typeface="Times New Roman"/>
              </a:rPr>
            </a:br>
            <a:endParaRPr lang="es-ES" sz="2400" dirty="0">
              <a:solidFill>
                <a:srgbClr val="CC6600"/>
              </a:solidFill>
              <a:effectLst>
                <a:outerShdw blurRad="38100" dist="38100" dir="2700000" algn="tl">
                  <a:srgbClr val="C0C0C0"/>
                </a:outerShdw>
              </a:effectLst>
              <a:latin typeface="Calibri" pitchFamily="34" charset="0"/>
            </a:endParaRPr>
          </a:p>
        </p:txBody>
      </p:sp>
      <p:pic>
        <p:nvPicPr>
          <p:cNvPr id="1024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4300" y="1752601"/>
            <a:ext cx="7937500" cy="124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67189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txBox="1">
            <a:spLocks noChangeArrowheads="1"/>
          </p:cNvSpPr>
          <p:nvPr/>
        </p:nvSpPr>
        <p:spPr bwMode="auto">
          <a:xfrm>
            <a:off x="1676400" y="1066801"/>
            <a:ext cx="8572500"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indent="-22860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r">
              <a:spcBef>
                <a:spcPct val="50000"/>
              </a:spcBef>
              <a:buClrTx/>
              <a:buSzTx/>
              <a:buNone/>
            </a:pPr>
            <a:r>
              <a:rPr lang="es-CO" altLang="es-CO" sz="4400" b="1" dirty="0">
                <a:solidFill>
                  <a:srgbClr val="8D3B32"/>
                </a:solidFill>
                <a:latin typeface="Calibri" panose="020F0502020204030204" pitchFamily="34" charset="0"/>
              </a:rPr>
              <a:t>UNIDAD ADMINISTRATIVA ESPECIAL DE GESTIÓN PENSIONAL Y CONTRIBUCIONES PARAFISCALES DE LA PROTECCIÓN SOCIAL</a:t>
            </a:r>
          </a:p>
          <a:p>
            <a:pPr algn="r">
              <a:spcBef>
                <a:spcPct val="50000"/>
              </a:spcBef>
              <a:buClrTx/>
              <a:buSzTx/>
              <a:buNone/>
            </a:pPr>
            <a:r>
              <a:rPr lang="es-CO" altLang="es-CO" sz="4400" b="1" dirty="0">
                <a:solidFill>
                  <a:srgbClr val="8D3B32"/>
                </a:solidFill>
                <a:latin typeface="Calibri" panose="020F0502020204030204" pitchFamily="34" charset="0"/>
              </a:rPr>
              <a:t>UGPP</a:t>
            </a:r>
          </a:p>
        </p:txBody>
      </p:sp>
      <p:pic>
        <p:nvPicPr>
          <p:cNvPr id="1026" name="Picture 2" descr="http://www.sunat.gob.pe/institucional/publicaciones/revista_tributemos/tribut111/images/editori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972" y="3940286"/>
            <a:ext cx="1714500" cy="2533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49142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3 Título"/>
          <p:cNvSpPr>
            <a:spLocks noGrp="1"/>
          </p:cNvSpPr>
          <p:nvPr>
            <p:ph type="ctrTitle"/>
          </p:nvPr>
        </p:nvSpPr>
        <p:spPr>
          <a:xfrm>
            <a:off x="2209800" y="1714489"/>
            <a:ext cx="7772400" cy="1829761"/>
          </a:xfrm>
        </p:spPr>
        <p:txBody>
          <a:bodyPr/>
          <a:lstStyle/>
          <a:p>
            <a:pPr>
              <a:defRPr/>
            </a:pPr>
            <a:r>
              <a:rPr lang="es-CO" dirty="0">
                <a:effectLst/>
              </a:rPr>
              <a:t>¿Qué es la UGPP y qué facultades tiene?</a:t>
            </a:r>
            <a:endParaRPr lang="en-US" dirty="0">
              <a:solidFill>
                <a:srgbClr val="C00000"/>
              </a:solidFill>
            </a:endParaRPr>
          </a:p>
        </p:txBody>
      </p:sp>
    </p:spTree>
    <p:extLst>
      <p:ext uri="{BB962C8B-B14F-4D97-AF65-F5344CB8AC3E}">
        <p14:creationId xmlns:p14="http://schemas.microsoft.com/office/powerpoint/2010/main" val="137178371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3 CuadroTexto"/>
          <p:cNvSpPr txBox="1"/>
          <p:nvPr/>
        </p:nvSpPr>
        <p:spPr>
          <a:xfrm>
            <a:off x="502277" y="489397"/>
            <a:ext cx="11153103" cy="5016758"/>
          </a:xfrm>
          <a:prstGeom prst="rect">
            <a:avLst/>
          </a:prstGeom>
          <a:noFill/>
        </p:spPr>
        <p:txBody>
          <a:bodyPr wrap="square">
            <a:spAutoFit/>
          </a:bodyPr>
          <a:lstStyle/>
          <a:p>
            <a:pPr algn="just">
              <a:defRPr/>
            </a:pPr>
            <a:r>
              <a:rPr lang="es-CO" sz="2000" dirty="0" smtClean="0"/>
              <a:t>Creada </a:t>
            </a:r>
            <a:r>
              <a:rPr lang="es-CO" sz="2000" dirty="0"/>
              <a:t>con el Plan Nacional de Desarrollo </a:t>
            </a:r>
            <a:r>
              <a:rPr lang="es-CO" sz="2000" dirty="0" smtClean="0"/>
              <a:t>(Ley </a:t>
            </a:r>
            <a:r>
              <a:rPr lang="es-CO" sz="2000" dirty="0"/>
              <a:t>1151 de </a:t>
            </a:r>
            <a:r>
              <a:rPr lang="es-CO" sz="2000" dirty="0" smtClean="0"/>
              <a:t>2010, </a:t>
            </a:r>
            <a:r>
              <a:rPr lang="es-CO" sz="2000" dirty="0"/>
              <a:t>artículo 156) con el fin de efectuar, en coordinación con las demás entidades del Sistema de la Protección Social, las tareas de:</a:t>
            </a:r>
          </a:p>
          <a:p>
            <a:pPr algn="just">
              <a:defRPr/>
            </a:pPr>
            <a:endParaRPr lang="es-CO" sz="2000" dirty="0"/>
          </a:p>
          <a:p>
            <a:pPr marL="285750" indent="-285750" algn="just">
              <a:buFont typeface="Wingdings" panose="05000000000000000000" pitchFamily="2" charset="2"/>
              <a:buChar char="ü"/>
              <a:defRPr/>
            </a:pPr>
            <a:r>
              <a:rPr lang="es-CO" sz="2000" b="1" dirty="0">
                <a:solidFill>
                  <a:srgbClr val="FF0000"/>
                </a:solidFill>
              </a:rPr>
              <a:t>S</a:t>
            </a:r>
            <a:r>
              <a:rPr lang="es-CO" sz="2000" b="1" dirty="0" smtClean="0">
                <a:solidFill>
                  <a:srgbClr val="FF0000"/>
                </a:solidFill>
              </a:rPr>
              <a:t>eguimiento</a:t>
            </a:r>
            <a:r>
              <a:rPr lang="es-CO" sz="2000" dirty="0">
                <a:solidFill>
                  <a:srgbClr val="FF0000"/>
                </a:solidFill>
              </a:rPr>
              <a:t>, </a:t>
            </a:r>
            <a:r>
              <a:rPr lang="es-CO" sz="2000" b="1" dirty="0">
                <a:solidFill>
                  <a:srgbClr val="FF0000"/>
                </a:solidFill>
              </a:rPr>
              <a:t>colaboración</a:t>
            </a:r>
            <a:r>
              <a:rPr lang="es-CO" sz="2000" b="1" dirty="0"/>
              <a:t> </a:t>
            </a:r>
            <a:r>
              <a:rPr lang="es-CO" sz="2000" dirty="0" smtClean="0"/>
              <a:t>y </a:t>
            </a:r>
            <a:r>
              <a:rPr lang="es-CO" sz="2000" b="1" dirty="0" smtClean="0">
                <a:solidFill>
                  <a:srgbClr val="FF0000"/>
                </a:solidFill>
              </a:rPr>
              <a:t>Determinación</a:t>
            </a:r>
            <a:r>
              <a:rPr lang="es-CO" sz="2000" b="1" dirty="0" smtClean="0"/>
              <a:t> </a:t>
            </a:r>
            <a:r>
              <a:rPr lang="es-CO" sz="2000" dirty="0"/>
              <a:t>de la </a:t>
            </a:r>
            <a:r>
              <a:rPr lang="es-CO" sz="2000" b="1" dirty="0">
                <a:solidFill>
                  <a:srgbClr val="FF0000"/>
                </a:solidFill>
              </a:rPr>
              <a:t>adecuada, completa y oportuna liquidación</a:t>
            </a:r>
            <a:r>
              <a:rPr lang="es-CO" sz="2000" b="1" dirty="0"/>
              <a:t> </a:t>
            </a:r>
            <a:r>
              <a:rPr lang="es-CO" sz="2000" dirty="0"/>
              <a:t>y </a:t>
            </a:r>
            <a:r>
              <a:rPr lang="es-CO" sz="2000" b="1" dirty="0">
                <a:solidFill>
                  <a:srgbClr val="FF0000"/>
                </a:solidFill>
              </a:rPr>
              <a:t>pago</a:t>
            </a:r>
            <a:r>
              <a:rPr lang="es-CO" sz="2000" b="1" dirty="0"/>
              <a:t> </a:t>
            </a:r>
            <a:r>
              <a:rPr lang="es-CO" sz="2000" dirty="0"/>
              <a:t>de las </a:t>
            </a:r>
            <a:r>
              <a:rPr lang="es-CO" sz="2000" b="1" dirty="0">
                <a:solidFill>
                  <a:srgbClr val="FF0000"/>
                </a:solidFill>
              </a:rPr>
              <a:t>contribuciones parafiscales </a:t>
            </a:r>
            <a:r>
              <a:rPr lang="es-CO" sz="2000" dirty="0"/>
              <a:t>de la Protección </a:t>
            </a:r>
            <a:r>
              <a:rPr lang="es-CO" sz="2000" dirty="0" smtClean="0"/>
              <a:t>Social.</a:t>
            </a:r>
          </a:p>
          <a:p>
            <a:pPr algn="just">
              <a:defRPr/>
            </a:pPr>
            <a:r>
              <a:rPr lang="es-CO" sz="2000" dirty="0" smtClean="0"/>
              <a:t> </a:t>
            </a:r>
            <a:endParaRPr lang="es-CO" sz="2000" dirty="0"/>
          </a:p>
          <a:p>
            <a:pPr marL="285750" indent="-285750" algn="just">
              <a:buFont typeface="Wingdings" panose="05000000000000000000" pitchFamily="2" charset="2"/>
              <a:buChar char="ü"/>
              <a:defRPr/>
            </a:pPr>
            <a:r>
              <a:rPr lang="es-CO" sz="2000" b="1" dirty="0" smtClean="0">
                <a:solidFill>
                  <a:srgbClr val="FF0000"/>
                </a:solidFill>
              </a:rPr>
              <a:t>Cobro</a:t>
            </a:r>
            <a:r>
              <a:rPr lang="es-CO" sz="2000" dirty="0" smtClean="0"/>
              <a:t> </a:t>
            </a:r>
            <a:r>
              <a:rPr lang="es-CO" sz="2000" dirty="0"/>
              <a:t>de las mismas (Art. 1 Decreto 575 de 2013). </a:t>
            </a:r>
          </a:p>
          <a:p>
            <a:pPr algn="just">
              <a:defRPr/>
            </a:pPr>
            <a:endParaRPr lang="es-CO" sz="2000" dirty="0"/>
          </a:p>
          <a:p>
            <a:pPr algn="just">
              <a:defRPr/>
            </a:pPr>
            <a:r>
              <a:rPr lang="es-CO" sz="2000" dirty="0" smtClean="0"/>
              <a:t>La </a:t>
            </a:r>
            <a:r>
              <a:rPr lang="es-CO" sz="2000" b="1" dirty="0"/>
              <a:t>implementación </a:t>
            </a:r>
            <a:r>
              <a:rPr lang="es-CO" sz="2000" dirty="0"/>
              <a:t>ha sido </a:t>
            </a:r>
            <a:r>
              <a:rPr lang="es-CO" sz="2000" b="1" dirty="0"/>
              <a:t>progresiva</a:t>
            </a:r>
            <a:r>
              <a:rPr lang="es-CO" sz="2000" dirty="0"/>
              <a:t>, siendo evidentes sus efectos en la actualidad. </a:t>
            </a:r>
            <a:endParaRPr lang="es-CO" sz="2000" dirty="0" smtClean="0"/>
          </a:p>
          <a:p>
            <a:pPr algn="just">
              <a:defRPr/>
            </a:pPr>
            <a:endParaRPr lang="es-CO" sz="2000" dirty="0"/>
          </a:p>
          <a:p>
            <a:pPr algn="just">
              <a:defRPr/>
            </a:pPr>
            <a:r>
              <a:rPr lang="es-CO" sz="2000" dirty="0" smtClean="0"/>
              <a:t>Se inició por sectores, entre los cuales FLORES, PALMA y CONSTRUCTORAS, INFRAESCTRUCTURA y PETRÓLEOS fueron los primeros.</a:t>
            </a:r>
          </a:p>
          <a:p>
            <a:pPr algn="just">
              <a:defRPr/>
            </a:pPr>
            <a:endParaRPr lang="es-CO" sz="2000" dirty="0"/>
          </a:p>
          <a:p>
            <a:pPr algn="just">
              <a:defRPr/>
            </a:pPr>
            <a:r>
              <a:rPr lang="es-CO" sz="2000" dirty="0" smtClean="0"/>
              <a:t>A partir de junio de 2013, se inició fiscalización general por cruce de información con fundamento en medios magnéticos (Muisca – DIAN)</a:t>
            </a:r>
            <a:endParaRPr lang="es-CO" dirty="0"/>
          </a:p>
        </p:txBody>
      </p:sp>
    </p:spTree>
    <p:extLst>
      <p:ext uri="{BB962C8B-B14F-4D97-AF65-F5344CB8AC3E}">
        <p14:creationId xmlns:p14="http://schemas.microsoft.com/office/powerpoint/2010/main" val="282428314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4802" name="3 CuadroTexto"/>
          <p:cNvSpPr txBox="1">
            <a:spLocks noChangeArrowheads="1"/>
          </p:cNvSpPr>
          <p:nvPr/>
        </p:nvSpPr>
        <p:spPr bwMode="auto">
          <a:xfrm>
            <a:off x="463639" y="685800"/>
            <a:ext cx="11281893"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FontTx/>
              <a:buNone/>
            </a:pPr>
            <a:r>
              <a:rPr lang="es-CO" altLang="es-CO" sz="2000" b="1" dirty="0">
                <a:latin typeface="Arial" panose="020B0604020202020204" pitchFamily="34" charset="0"/>
              </a:rPr>
              <a:t>Ha sido denominada como la DIAN de la Seguridad Social… siendo sus principales características las siguientes:</a:t>
            </a:r>
          </a:p>
          <a:p>
            <a:pPr eaLnBrk="1" hangingPunct="1">
              <a:spcBef>
                <a:spcPct val="0"/>
              </a:spcBef>
              <a:buClrTx/>
              <a:buSzTx/>
              <a:buFontTx/>
              <a:buNone/>
            </a:pPr>
            <a:r>
              <a:rPr lang="es-CO" altLang="es-CO" sz="2000" b="1" dirty="0">
                <a:latin typeface="Arial" panose="020B0604020202020204" pitchFamily="34" charset="0"/>
              </a:rPr>
              <a:t> </a:t>
            </a:r>
            <a:endParaRPr lang="es-CO" altLang="es-CO" sz="2000" dirty="0">
              <a:latin typeface="Arial" panose="020B0604020202020204" pitchFamily="34" charset="0"/>
            </a:endParaRPr>
          </a:p>
          <a:p>
            <a:pPr eaLnBrk="1" hangingPunct="1">
              <a:spcBef>
                <a:spcPct val="0"/>
              </a:spcBef>
              <a:buClrTx/>
              <a:buSzTx/>
              <a:buFontTx/>
              <a:buNone/>
            </a:pPr>
            <a:r>
              <a:rPr lang="es-CO" altLang="es-CO" sz="2000" dirty="0">
                <a:latin typeface="Arial" panose="020B0604020202020204" pitchFamily="34" charset="0"/>
              </a:rPr>
              <a:t>•Entidad administrativa del orden nacional. </a:t>
            </a:r>
          </a:p>
          <a:p>
            <a:pPr eaLnBrk="1" hangingPunct="1">
              <a:spcBef>
                <a:spcPct val="0"/>
              </a:spcBef>
              <a:buClrTx/>
              <a:buSzTx/>
              <a:buFontTx/>
              <a:buNone/>
            </a:pPr>
            <a:endParaRPr lang="es-CO" altLang="es-CO" sz="2000" dirty="0">
              <a:latin typeface="Arial" panose="020B0604020202020204" pitchFamily="34" charset="0"/>
            </a:endParaRPr>
          </a:p>
          <a:p>
            <a:pPr eaLnBrk="1" hangingPunct="1">
              <a:spcBef>
                <a:spcPct val="0"/>
              </a:spcBef>
              <a:buClrTx/>
              <a:buSzTx/>
              <a:buFontTx/>
              <a:buNone/>
            </a:pPr>
            <a:r>
              <a:rPr lang="es-CO" altLang="es-CO" sz="2000" dirty="0">
                <a:latin typeface="Arial" panose="020B0604020202020204" pitchFamily="34" charset="0"/>
              </a:rPr>
              <a:t>•Con personería jurídica, autonomía administrativa y patrimonio independiente. </a:t>
            </a:r>
          </a:p>
          <a:p>
            <a:pPr eaLnBrk="1" hangingPunct="1">
              <a:spcBef>
                <a:spcPct val="0"/>
              </a:spcBef>
              <a:buClrTx/>
              <a:buSzTx/>
              <a:buFontTx/>
              <a:buNone/>
            </a:pPr>
            <a:endParaRPr lang="es-CO" altLang="es-CO" sz="2000" dirty="0">
              <a:latin typeface="Arial" panose="020B0604020202020204" pitchFamily="34" charset="0"/>
            </a:endParaRPr>
          </a:p>
          <a:p>
            <a:pPr eaLnBrk="1" hangingPunct="1">
              <a:spcBef>
                <a:spcPct val="0"/>
              </a:spcBef>
              <a:buClrTx/>
              <a:buSzTx/>
              <a:buFontTx/>
              <a:buNone/>
            </a:pPr>
            <a:r>
              <a:rPr lang="es-CO" altLang="es-CO" sz="2000" dirty="0">
                <a:latin typeface="Arial" panose="020B0604020202020204" pitchFamily="34" charset="0"/>
              </a:rPr>
              <a:t>•Adscrita al Ministerio de Hacienda y Crédito Público. </a:t>
            </a:r>
          </a:p>
          <a:p>
            <a:pPr eaLnBrk="1" hangingPunct="1">
              <a:spcBef>
                <a:spcPct val="0"/>
              </a:spcBef>
              <a:buClrTx/>
              <a:buSzTx/>
              <a:buFontTx/>
              <a:buNone/>
            </a:pPr>
            <a:endParaRPr lang="es-CO" altLang="es-CO" sz="2000" dirty="0">
              <a:latin typeface="Arial" panose="020B0604020202020204" pitchFamily="34" charset="0"/>
            </a:endParaRPr>
          </a:p>
          <a:p>
            <a:pPr eaLnBrk="1" hangingPunct="1">
              <a:spcBef>
                <a:spcPct val="0"/>
              </a:spcBef>
              <a:buClrTx/>
              <a:buSzTx/>
              <a:buFontTx/>
              <a:buNone/>
            </a:pPr>
            <a:r>
              <a:rPr lang="es-CO" altLang="es-CO" sz="2000" dirty="0">
                <a:latin typeface="Arial" panose="020B0604020202020204" pitchFamily="34" charset="0"/>
              </a:rPr>
              <a:t>•Su sede central es la ciudad de Bogotá, D. C. </a:t>
            </a:r>
          </a:p>
          <a:p>
            <a:pPr eaLnBrk="1" hangingPunct="1">
              <a:spcBef>
                <a:spcPct val="0"/>
              </a:spcBef>
              <a:buClrTx/>
              <a:buSzTx/>
              <a:buFontTx/>
              <a:buNone/>
            </a:pPr>
            <a:endParaRPr lang="es-CO" altLang="es-CO" sz="2000" dirty="0">
              <a:latin typeface="Arial" panose="020B0604020202020204" pitchFamily="34" charset="0"/>
            </a:endParaRPr>
          </a:p>
          <a:p>
            <a:pPr eaLnBrk="1" hangingPunct="1">
              <a:spcBef>
                <a:spcPct val="0"/>
              </a:spcBef>
              <a:buClrTx/>
              <a:buSzTx/>
              <a:buFontTx/>
              <a:buNone/>
            </a:pPr>
            <a:r>
              <a:rPr lang="es-CO" altLang="es-CO" sz="2000" dirty="0">
                <a:latin typeface="Arial" panose="020B0604020202020204" pitchFamily="34" charset="0"/>
              </a:rPr>
              <a:t>•Su patrimonio está constituido por los aportes del Presupuesto General de la Nación. </a:t>
            </a:r>
          </a:p>
          <a:p>
            <a:pPr eaLnBrk="1" hangingPunct="1">
              <a:spcBef>
                <a:spcPct val="0"/>
              </a:spcBef>
              <a:buClrTx/>
              <a:buSzTx/>
              <a:buFontTx/>
              <a:buNone/>
            </a:pPr>
            <a:endParaRPr lang="es-CO" altLang="es-CO" sz="2000" dirty="0">
              <a:latin typeface="Arial" panose="020B0604020202020204" pitchFamily="34" charset="0"/>
            </a:endParaRPr>
          </a:p>
          <a:p>
            <a:pPr eaLnBrk="1" hangingPunct="1">
              <a:spcBef>
                <a:spcPct val="0"/>
              </a:spcBef>
              <a:buClrTx/>
              <a:buSzTx/>
              <a:buFontTx/>
              <a:buNone/>
            </a:pPr>
            <a:r>
              <a:rPr lang="es-CO" altLang="es-CO" sz="2000" dirty="0">
                <a:latin typeface="Arial" panose="020B0604020202020204" pitchFamily="34" charset="0"/>
              </a:rPr>
              <a:t>•Funcionarios de alta gerencia son de libre nombramiento y remoción. </a:t>
            </a:r>
          </a:p>
          <a:p>
            <a:pPr eaLnBrk="1" hangingPunct="1">
              <a:spcBef>
                <a:spcPct val="0"/>
              </a:spcBef>
              <a:buClrTx/>
              <a:buSzTx/>
              <a:buFontTx/>
              <a:buNone/>
            </a:pPr>
            <a:endParaRPr lang="es-CO" altLang="es-CO" sz="2000" dirty="0">
              <a:latin typeface="Arial" panose="020B0604020202020204" pitchFamily="34" charset="0"/>
            </a:endParaRPr>
          </a:p>
          <a:p>
            <a:pPr eaLnBrk="1" hangingPunct="1">
              <a:spcBef>
                <a:spcPct val="0"/>
              </a:spcBef>
              <a:buClrTx/>
              <a:buSzTx/>
              <a:buFontTx/>
              <a:buNone/>
            </a:pPr>
            <a:r>
              <a:rPr lang="es-CO" altLang="es-CO" sz="2000" dirty="0">
                <a:latin typeface="Arial" panose="020B0604020202020204" pitchFamily="34" charset="0"/>
              </a:rPr>
              <a:t>•</a:t>
            </a:r>
            <a:r>
              <a:rPr lang="es-CO" altLang="es-CO" sz="2000" b="1" dirty="0">
                <a:latin typeface="Arial" panose="020B0604020202020204" pitchFamily="34" charset="0"/>
              </a:rPr>
              <a:t>Aproximadamente 1000 funcionarios</a:t>
            </a:r>
            <a:r>
              <a:rPr lang="es-CO" altLang="es-CO" sz="2000" dirty="0">
                <a:latin typeface="Arial" panose="020B0604020202020204" pitchFamily="34" charset="0"/>
              </a:rPr>
              <a:t>. </a:t>
            </a:r>
          </a:p>
          <a:p>
            <a:pPr algn="just" eaLnBrk="1" hangingPunct="1">
              <a:spcBef>
                <a:spcPct val="0"/>
              </a:spcBef>
              <a:buClrTx/>
              <a:buSzTx/>
              <a:buFontTx/>
              <a:buNone/>
            </a:pPr>
            <a:r>
              <a:rPr lang="es-CO" altLang="es-CO" sz="2000" dirty="0">
                <a:latin typeface="Arial" panose="020B0604020202020204" pitchFamily="34" charset="0"/>
              </a:rPr>
              <a:t> </a:t>
            </a:r>
          </a:p>
          <a:p>
            <a:pPr eaLnBrk="1" hangingPunct="1">
              <a:spcBef>
                <a:spcPct val="0"/>
              </a:spcBef>
              <a:buClrTx/>
              <a:buSzTx/>
              <a:buFontTx/>
              <a:buNone/>
            </a:pPr>
            <a:endParaRPr lang="es-CO" altLang="es-CO" sz="1800" dirty="0">
              <a:latin typeface="Arial" panose="020B0604020202020204" pitchFamily="34" charset="0"/>
            </a:endParaRPr>
          </a:p>
        </p:txBody>
      </p:sp>
    </p:spTree>
    <p:extLst>
      <p:ext uri="{BB962C8B-B14F-4D97-AF65-F5344CB8AC3E}">
        <p14:creationId xmlns:p14="http://schemas.microsoft.com/office/powerpoint/2010/main" val="126444943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3 Título"/>
          <p:cNvSpPr>
            <a:spLocks noGrp="1"/>
          </p:cNvSpPr>
          <p:nvPr>
            <p:ph type="ctrTitle"/>
          </p:nvPr>
        </p:nvSpPr>
        <p:spPr>
          <a:xfrm>
            <a:off x="1089212" y="1714489"/>
            <a:ext cx="9601200" cy="1829761"/>
          </a:xfrm>
        </p:spPr>
        <p:txBody>
          <a:bodyPr>
            <a:noAutofit/>
          </a:bodyPr>
          <a:lstStyle/>
          <a:p>
            <a:pPr>
              <a:defRPr/>
            </a:pPr>
            <a:r>
              <a:rPr lang="es-CO" sz="6000" dirty="0" smtClean="0">
                <a:solidFill>
                  <a:srgbClr val="00B0F0"/>
                </a:solidFill>
                <a:effectLst/>
              </a:rPr>
              <a:t>Funciones de la UGPP</a:t>
            </a:r>
            <a:r>
              <a:rPr lang="es-CO" sz="4000" dirty="0" smtClean="0">
                <a:effectLst/>
              </a:rPr>
              <a:t/>
            </a:r>
            <a:br>
              <a:rPr lang="es-CO" sz="4000" dirty="0" smtClean="0">
                <a:effectLst/>
              </a:rPr>
            </a:br>
            <a:r>
              <a:rPr lang="es-CO" sz="4000" dirty="0">
                <a:effectLst/>
              </a:rPr>
              <a:t>Decretos 169 de 2008 y 575 de 2013</a:t>
            </a:r>
            <a:endParaRPr lang="en-US" sz="4000" dirty="0">
              <a:solidFill>
                <a:srgbClr val="C00000"/>
              </a:solidFill>
            </a:endParaRPr>
          </a:p>
        </p:txBody>
      </p:sp>
    </p:spTree>
    <p:extLst>
      <p:ext uri="{BB962C8B-B14F-4D97-AF65-F5344CB8AC3E}">
        <p14:creationId xmlns:p14="http://schemas.microsoft.com/office/powerpoint/2010/main" val="30377770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7650" name="Agrupar 1"/>
          <p:cNvGrpSpPr>
            <a:grpSpLocks/>
          </p:cNvGrpSpPr>
          <p:nvPr/>
        </p:nvGrpSpPr>
        <p:grpSpPr bwMode="auto">
          <a:xfrm>
            <a:off x="6116639" y="895350"/>
            <a:ext cx="4719637" cy="4883150"/>
            <a:chOff x="4588461" y="1356141"/>
            <a:chExt cx="4720639" cy="4882889"/>
          </a:xfrm>
        </p:grpSpPr>
        <p:sp>
          <p:nvSpPr>
            <p:cNvPr id="10" name="Rectángulo 37"/>
            <p:cNvSpPr/>
            <p:nvPr/>
          </p:nvSpPr>
          <p:spPr>
            <a:xfrm>
              <a:off x="5301399" y="3454704"/>
              <a:ext cx="3245539" cy="2784326"/>
            </a:xfrm>
            <a:prstGeom prst="rect">
              <a:avLst/>
            </a:prstGeom>
            <a:solidFill>
              <a:srgbClr val="EEECE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solidFill>
                  <a:prstClr val="white"/>
                </a:solidFill>
              </a:endParaRPr>
            </a:p>
          </p:txBody>
        </p:sp>
        <p:sp>
          <p:nvSpPr>
            <p:cNvPr id="27673" name="Marcador de contenido 2"/>
            <p:cNvSpPr txBox="1">
              <a:spLocks/>
            </p:cNvSpPr>
            <p:nvPr/>
          </p:nvSpPr>
          <p:spPr bwMode="auto">
            <a:xfrm>
              <a:off x="5394958" y="3545522"/>
              <a:ext cx="3152141" cy="1422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es-ES" altLang="es-CO" sz="3000">
                  <a:solidFill>
                    <a:srgbClr val="262626"/>
                  </a:solidFill>
                  <a:latin typeface="Helvetica Neue "/>
                  <a:ea typeface="Helvetica Neue Light"/>
                  <a:cs typeface="Helvetica Neue Light"/>
                </a:rPr>
                <a:t>Hacer cumplir las obligaciones de:</a:t>
              </a:r>
            </a:p>
          </p:txBody>
        </p:sp>
        <p:sp>
          <p:nvSpPr>
            <p:cNvPr id="27674" name="Marcador de contenido 2"/>
            <p:cNvSpPr txBox="1">
              <a:spLocks/>
            </p:cNvSpPr>
            <p:nvPr/>
          </p:nvSpPr>
          <p:spPr bwMode="auto">
            <a:xfrm>
              <a:off x="6224221" y="1935102"/>
              <a:ext cx="3084879" cy="134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es-ES" altLang="es-CO" sz="2200">
                  <a:solidFill>
                    <a:srgbClr val="262626"/>
                  </a:solidFill>
                  <a:latin typeface="Helvetica Neue "/>
                  <a:ea typeface="Helvetica Neue Light"/>
                  <a:cs typeface="Helvetica Neue Light"/>
                </a:rPr>
                <a:t>Contribuciones Parafiscales de la Protección Social</a:t>
              </a:r>
            </a:p>
          </p:txBody>
        </p:sp>
        <p:sp>
          <p:nvSpPr>
            <p:cNvPr id="14" name="Elipse 21"/>
            <p:cNvSpPr/>
            <p:nvPr/>
          </p:nvSpPr>
          <p:spPr>
            <a:xfrm>
              <a:off x="4588461" y="1386621"/>
              <a:ext cx="1625600" cy="1625600"/>
            </a:xfrm>
            <a:prstGeom prst="ellipse">
              <a:avLst/>
            </a:prstGeom>
            <a:solidFill>
              <a:schemeClr val="tx1">
                <a:lumMod val="95000"/>
                <a:lumOff val="5000"/>
              </a:schemeClr>
            </a:solidFill>
            <a:ln/>
          </p:spPr>
          <p:style>
            <a:lnRef idx="0">
              <a:schemeClr val="dk1"/>
            </a:lnRef>
            <a:fillRef idx="3">
              <a:schemeClr val="dk1"/>
            </a:fillRef>
            <a:effectRef idx="3">
              <a:schemeClr val="dk1"/>
            </a:effectRef>
            <a:fontRef idx="minor">
              <a:schemeClr val="lt1"/>
            </a:fontRef>
          </p:style>
          <p:txBody>
            <a:bodyPr anchor="ctr"/>
            <a:lstStyle/>
            <a:p>
              <a:pPr algn="ctr">
                <a:defRPr/>
              </a:pPr>
              <a:endParaRPr lang="es-ES" dirty="0">
                <a:solidFill>
                  <a:prstClr val="white"/>
                </a:solidFill>
              </a:endParaRPr>
            </a:p>
          </p:txBody>
        </p:sp>
        <p:sp>
          <p:nvSpPr>
            <p:cNvPr id="27678" name="CuadroTexto 22"/>
            <p:cNvSpPr txBox="1">
              <a:spLocks noChangeArrowheads="1"/>
            </p:cNvSpPr>
            <p:nvPr/>
          </p:nvSpPr>
          <p:spPr bwMode="auto">
            <a:xfrm>
              <a:off x="4980596" y="1356141"/>
              <a:ext cx="998991"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ES" altLang="es-CO" sz="8800" b="1" dirty="0">
                  <a:solidFill>
                    <a:srgbClr val="FFFFFF"/>
                  </a:solidFill>
                  <a:latin typeface="Helvetica Neue"/>
                  <a:ea typeface="Helvetica Neue"/>
                  <a:cs typeface="Helvetica Neue"/>
                </a:rPr>
                <a:t>B</a:t>
              </a:r>
            </a:p>
          </p:txBody>
        </p:sp>
      </p:grpSp>
      <p:grpSp>
        <p:nvGrpSpPr>
          <p:cNvPr id="27651" name="Agrupar 2"/>
          <p:cNvGrpSpPr>
            <a:grpSpLocks/>
          </p:cNvGrpSpPr>
          <p:nvPr/>
        </p:nvGrpSpPr>
        <p:grpSpPr bwMode="auto">
          <a:xfrm>
            <a:off x="7126288" y="3584576"/>
            <a:ext cx="3035300" cy="2193925"/>
            <a:chOff x="5506719" y="4554853"/>
            <a:chExt cx="3035200" cy="2194243"/>
          </a:xfrm>
        </p:grpSpPr>
        <p:sp>
          <p:nvSpPr>
            <p:cNvPr id="27659" name="Marcador de contenido 2"/>
            <p:cNvSpPr txBox="1">
              <a:spLocks/>
            </p:cNvSpPr>
            <p:nvPr/>
          </p:nvSpPr>
          <p:spPr bwMode="auto">
            <a:xfrm>
              <a:off x="5674361" y="4554853"/>
              <a:ext cx="2867558" cy="219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endParaRPr lang="es-ES" altLang="es-CO" sz="1400">
                <a:solidFill>
                  <a:srgbClr val="262626"/>
                </a:solidFill>
                <a:latin typeface="Helvetica Neue "/>
                <a:ea typeface="Helvetica Neue Light"/>
                <a:cs typeface="Helvetica Neue Light"/>
              </a:endParaRPr>
            </a:p>
            <a:p>
              <a:pPr eaLnBrk="1" hangingPunct="1">
                <a:buFont typeface="Arial" panose="020B0604020202020204" pitchFamily="34" charset="0"/>
                <a:buNone/>
              </a:pPr>
              <a:endParaRPr lang="es-ES" altLang="es-CO" sz="1400">
                <a:solidFill>
                  <a:srgbClr val="262626"/>
                </a:solidFill>
                <a:latin typeface="Helvetica Neue Light"/>
                <a:ea typeface="Helvetica Neue Light"/>
                <a:cs typeface="Helvetica Neue Light"/>
              </a:endParaRPr>
            </a:p>
            <a:p>
              <a:pPr eaLnBrk="1" hangingPunct="1">
                <a:buFont typeface="Arial" panose="020B0604020202020204" pitchFamily="34" charset="0"/>
                <a:buNone/>
              </a:pPr>
              <a:r>
                <a:rPr lang="es-ES" altLang="es-CO" sz="1400">
                  <a:solidFill>
                    <a:srgbClr val="262626"/>
                  </a:solidFill>
                  <a:latin typeface="Helvetica Neue "/>
                  <a:ea typeface="Helvetica Neue Light"/>
                  <a:cs typeface="Helvetica Neue Light"/>
                </a:rPr>
                <a:t>Salud</a:t>
              </a:r>
            </a:p>
            <a:p>
              <a:pPr eaLnBrk="1" hangingPunct="1">
                <a:buFont typeface="Arial" panose="020B0604020202020204" pitchFamily="34" charset="0"/>
                <a:buNone/>
              </a:pPr>
              <a:r>
                <a:rPr lang="es-ES" altLang="es-CO" sz="1400">
                  <a:solidFill>
                    <a:srgbClr val="262626"/>
                  </a:solidFill>
                  <a:latin typeface="Helvetica Neue "/>
                  <a:ea typeface="Helvetica Neue Light"/>
                  <a:cs typeface="Helvetica Neue Light"/>
                </a:rPr>
                <a:t>Pensiones</a:t>
              </a:r>
            </a:p>
            <a:p>
              <a:pPr eaLnBrk="1" hangingPunct="1">
                <a:buFont typeface="Arial" panose="020B0604020202020204" pitchFamily="34" charset="0"/>
                <a:buNone/>
              </a:pPr>
              <a:r>
                <a:rPr lang="es-ES" altLang="es-CO" sz="1400">
                  <a:solidFill>
                    <a:srgbClr val="262626"/>
                  </a:solidFill>
                  <a:latin typeface="Helvetica Neue "/>
                  <a:ea typeface="Helvetica Neue Light"/>
                  <a:cs typeface="Helvetica Neue Light"/>
                </a:rPr>
                <a:t>Riesgos laborales</a:t>
              </a:r>
            </a:p>
            <a:p>
              <a:pPr eaLnBrk="1" hangingPunct="1">
                <a:buFont typeface="Arial" panose="020B0604020202020204" pitchFamily="34" charset="0"/>
                <a:buNone/>
              </a:pPr>
              <a:r>
                <a:rPr lang="es-ES" altLang="es-CO" sz="1400">
                  <a:solidFill>
                    <a:srgbClr val="262626"/>
                  </a:solidFill>
                  <a:latin typeface="Helvetica Neue "/>
                  <a:ea typeface="Helvetica Neue Light"/>
                  <a:cs typeface="Helvetica Neue Light"/>
                </a:rPr>
                <a:t>Cajas de compensación familiar</a:t>
              </a:r>
            </a:p>
            <a:p>
              <a:pPr eaLnBrk="1" hangingPunct="1">
                <a:buFont typeface="Arial" panose="020B0604020202020204" pitchFamily="34" charset="0"/>
                <a:buNone/>
              </a:pPr>
              <a:r>
                <a:rPr lang="es-ES" altLang="es-CO" sz="1400">
                  <a:solidFill>
                    <a:srgbClr val="262626"/>
                  </a:solidFill>
                  <a:latin typeface="Helvetica Neue "/>
                  <a:ea typeface="Helvetica Neue Light"/>
                  <a:cs typeface="Helvetica Neue Light"/>
                </a:rPr>
                <a:t>ICBF</a:t>
              </a:r>
            </a:p>
            <a:p>
              <a:pPr eaLnBrk="1" hangingPunct="1">
                <a:buFont typeface="Arial" panose="020B0604020202020204" pitchFamily="34" charset="0"/>
                <a:buNone/>
              </a:pPr>
              <a:r>
                <a:rPr lang="es-ES" altLang="es-CO" sz="1400">
                  <a:solidFill>
                    <a:srgbClr val="262626"/>
                  </a:solidFill>
                  <a:latin typeface="Helvetica Neue "/>
                  <a:ea typeface="Helvetica Neue Light"/>
                  <a:cs typeface="Helvetica Neue Light"/>
                </a:rPr>
                <a:t>SENA</a:t>
              </a:r>
            </a:p>
          </p:txBody>
        </p:sp>
        <p:cxnSp>
          <p:nvCxnSpPr>
            <p:cNvPr id="22" name="Conector recto 32"/>
            <p:cNvCxnSpPr/>
            <p:nvPr/>
          </p:nvCxnSpPr>
          <p:spPr>
            <a:xfrm>
              <a:off x="5608316" y="5328078"/>
              <a:ext cx="650854" cy="0"/>
            </a:xfrm>
            <a:prstGeom prst="line">
              <a:avLst/>
            </a:prstGeom>
            <a:ln w="6350" cmpd="sng">
              <a:solidFill>
                <a:schemeClr val="tx1">
                  <a:lumMod val="85000"/>
                  <a:lumOff val="15000"/>
                </a:schemeClr>
              </a:solidFill>
            </a:ln>
            <a:effectLst/>
          </p:spPr>
          <p:style>
            <a:lnRef idx="2">
              <a:schemeClr val="accent1"/>
            </a:lnRef>
            <a:fillRef idx="0">
              <a:schemeClr val="accent1"/>
            </a:fillRef>
            <a:effectRef idx="1">
              <a:schemeClr val="accent1"/>
            </a:effectRef>
            <a:fontRef idx="minor">
              <a:schemeClr val="tx1"/>
            </a:fontRef>
          </p:style>
        </p:cxnSp>
        <p:cxnSp>
          <p:nvCxnSpPr>
            <p:cNvPr id="23" name="Conector recto 33"/>
            <p:cNvCxnSpPr/>
            <p:nvPr/>
          </p:nvCxnSpPr>
          <p:spPr>
            <a:xfrm>
              <a:off x="5608316" y="5591641"/>
              <a:ext cx="914370" cy="0"/>
            </a:xfrm>
            <a:prstGeom prst="line">
              <a:avLst/>
            </a:prstGeom>
            <a:ln w="6350" cmpd="sng">
              <a:solidFill>
                <a:schemeClr val="tx1">
                  <a:lumMod val="85000"/>
                  <a:lumOff val="15000"/>
                </a:schemeClr>
              </a:solidFill>
            </a:ln>
            <a:effectLst/>
          </p:spPr>
          <p:style>
            <a:lnRef idx="2">
              <a:schemeClr val="accent1"/>
            </a:lnRef>
            <a:fillRef idx="0">
              <a:schemeClr val="accent1"/>
            </a:fillRef>
            <a:effectRef idx="1">
              <a:schemeClr val="accent1"/>
            </a:effectRef>
            <a:fontRef idx="minor">
              <a:schemeClr val="tx1"/>
            </a:fontRef>
          </p:style>
        </p:cxnSp>
        <p:cxnSp>
          <p:nvCxnSpPr>
            <p:cNvPr id="24" name="Conector recto 34"/>
            <p:cNvCxnSpPr/>
            <p:nvPr/>
          </p:nvCxnSpPr>
          <p:spPr>
            <a:xfrm>
              <a:off x="5608316" y="5855204"/>
              <a:ext cx="1422353" cy="0"/>
            </a:xfrm>
            <a:prstGeom prst="line">
              <a:avLst/>
            </a:prstGeom>
            <a:ln w="6350" cmpd="sng">
              <a:solidFill>
                <a:schemeClr val="tx1">
                  <a:lumMod val="85000"/>
                  <a:lumOff val="15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Conector recto 35"/>
            <p:cNvCxnSpPr/>
            <p:nvPr/>
          </p:nvCxnSpPr>
          <p:spPr>
            <a:xfrm>
              <a:off x="5608316" y="6109241"/>
              <a:ext cx="2417682" cy="0"/>
            </a:xfrm>
            <a:prstGeom prst="line">
              <a:avLst/>
            </a:prstGeom>
            <a:ln w="6350" cmpd="sng">
              <a:solidFill>
                <a:schemeClr val="tx1">
                  <a:lumMod val="85000"/>
                  <a:lumOff val="15000"/>
                </a:schemeClr>
              </a:solidFill>
            </a:ln>
            <a:effectLst/>
          </p:spPr>
          <p:style>
            <a:lnRef idx="2">
              <a:schemeClr val="accent1"/>
            </a:lnRef>
            <a:fillRef idx="0">
              <a:schemeClr val="accent1"/>
            </a:fillRef>
            <a:effectRef idx="1">
              <a:schemeClr val="accent1"/>
            </a:effectRef>
            <a:fontRef idx="minor">
              <a:schemeClr val="tx1"/>
            </a:fontRef>
          </p:style>
        </p:cxnSp>
        <p:cxnSp>
          <p:nvCxnSpPr>
            <p:cNvPr id="26" name="Conector recto 36"/>
            <p:cNvCxnSpPr/>
            <p:nvPr/>
          </p:nvCxnSpPr>
          <p:spPr>
            <a:xfrm>
              <a:off x="5608316" y="6363278"/>
              <a:ext cx="538144" cy="0"/>
            </a:xfrm>
            <a:prstGeom prst="line">
              <a:avLst/>
            </a:prstGeom>
            <a:ln w="6350" cmpd="sng">
              <a:solidFill>
                <a:schemeClr val="tx1">
                  <a:lumMod val="85000"/>
                  <a:lumOff val="15000"/>
                </a:schemeClr>
              </a:solidFill>
            </a:ln>
            <a:effectLst/>
          </p:spPr>
          <p:style>
            <a:lnRef idx="2">
              <a:schemeClr val="accent1"/>
            </a:lnRef>
            <a:fillRef idx="0">
              <a:schemeClr val="accent1"/>
            </a:fillRef>
            <a:effectRef idx="1">
              <a:schemeClr val="accent1"/>
            </a:effectRef>
            <a:fontRef idx="minor">
              <a:schemeClr val="tx1"/>
            </a:fontRef>
          </p:style>
        </p:cxnSp>
        <p:cxnSp>
          <p:nvCxnSpPr>
            <p:cNvPr id="27" name="Conector recto 37"/>
            <p:cNvCxnSpPr/>
            <p:nvPr/>
          </p:nvCxnSpPr>
          <p:spPr>
            <a:xfrm>
              <a:off x="5608316" y="6626841"/>
              <a:ext cx="650854" cy="0"/>
            </a:xfrm>
            <a:prstGeom prst="line">
              <a:avLst/>
            </a:prstGeom>
            <a:ln w="6350" cmpd="sng">
              <a:solidFill>
                <a:schemeClr val="tx1">
                  <a:lumMod val="85000"/>
                  <a:lumOff val="15000"/>
                </a:schemeClr>
              </a:solidFill>
            </a:ln>
            <a:effectLst/>
          </p:spPr>
          <p:style>
            <a:lnRef idx="2">
              <a:schemeClr val="accent1"/>
            </a:lnRef>
            <a:fillRef idx="0">
              <a:schemeClr val="accent1"/>
            </a:fillRef>
            <a:effectRef idx="1">
              <a:schemeClr val="accent1"/>
            </a:effectRef>
            <a:fontRef idx="minor">
              <a:schemeClr val="tx1"/>
            </a:fontRef>
          </p:style>
        </p:cxnSp>
        <p:sp>
          <p:nvSpPr>
            <p:cNvPr id="28" name="Elipse 38"/>
            <p:cNvSpPr/>
            <p:nvPr/>
          </p:nvSpPr>
          <p:spPr>
            <a:xfrm>
              <a:off x="5506719" y="5277271"/>
              <a:ext cx="101597" cy="101615"/>
            </a:xfrm>
            <a:prstGeom prst="ellipse">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solidFill>
                  <a:prstClr val="white"/>
                </a:solidFill>
              </a:endParaRPr>
            </a:p>
          </p:txBody>
        </p:sp>
        <p:sp>
          <p:nvSpPr>
            <p:cNvPr id="29" name="Elipse 39"/>
            <p:cNvSpPr/>
            <p:nvPr/>
          </p:nvSpPr>
          <p:spPr>
            <a:xfrm>
              <a:off x="5516244" y="5540834"/>
              <a:ext cx="101597" cy="101615"/>
            </a:xfrm>
            <a:prstGeom prst="ellipse">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solidFill>
                  <a:prstClr val="white"/>
                </a:solidFill>
              </a:endParaRPr>
            </a:p>
          </p:txBody>
        </p:sp>
        <p:sp>
          <p:nvSpPr>
            <p:cNvPr id="30" name="Elipse 40"/>
            <p:cNvSpPr/>
            <p:nvPr/>
          </p:nvSpPr>
          <p:spPr>
            <a:xfrm>
              <a:off x="5516244" y="5804397"/>
              <a:ext cx="101597" cy="101615"/>
            </a:xfrm>
            <a:prstGeom prst="ellipse">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solidFill>
                  <a:prstClr val="white"/>
                </a:solidFill>
              </a:endParaRPr>
            </a:p>
          </p:txBody>
        </p:sp>
        <p:sp>
          <p:nvSpPr>
            <p:cNvPr id="31" name="Elipse 41"/>
            <p:cNvSpPr/>
            <p:nvPr/>
          </p:nvSpPr>
          <p:spPr>
            <a:xfrm>
              <a:off x="5527355" y="6058434"/>
              <a:ext cx="101597" cy="101615"/>
            </a:xfrm>
            <a:prstGeom prst="ellipse">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solidFill>
                  <a:prstClr val="white"/>
                </a:solidFill>
              </a:endParaRPr>
            </a:p>
          </p:txBody>
        </p:sp>
        <p:sp>
          <p:nvSpPr>
            <p:cNvPr id="32" name="Elipse 42"/>
            <p:cNvSpPr/>
            <p:nvPr/>
          </p:nvSpPr>
          <p:spPr>
            <a:xfrm>
              <a:off x="5516244" y="6312471"/>
              <a:ext cx="101597" cy="101615"/>
            </a:xfrm>
            <a:prstGeom prst="ellipse">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solidFill>
                  <a:prstClr val="white"/>
                </a:solidFill>
              </a:endParaRPr>
            </a:p>
          </p:txBody>
        </p:sp>
        <p:sp>
          <p:nvSpPr>
            <p:cNvPr id="33" name="Elipse 43"/>
            <p:cNvSpPr/>
            <p:nvPr/>
          </p:nvSpPr>
          <p:spPr>
            <a:xfrm>
              <a:off x="5527355" y="6577621"/>
              <a:ext cx="101597" cy="101615"/>
            </a:xfrm>
            <a:prstGeom prst="ellipse">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solidFill>
                  <a:prstClr val="white"/>
                </a:solidFill>
              </a:endParaRPr>
            </a:p>
          </p:txBody>
        </p:sp>
      </p:grpSp>
      <p:sp>
        <p:nvSpPr>
          <p:cNvPr id="39" name="Rectángulo 12"/>
          <p:cNvSpPr/>
          <p:nvPr/>
        </p:nvSpPr>
        <p:spPr>
          <a:xfrm>
            <a:off x="2403475" y="2930526"/>
            <a:ext cx="3251200" cy="278447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solidFill>
                <a:prstClr val="white"/>
              </a:solidFill>
            </a:endParaRPr>
          </a:p>
        </p:txBody>
      </p:sp>
      <p:sp>
        <p:nvSpPr>
          <p:cNvPr id="27653" name="Marcador de contenido 2"/>
          <p:cNvSpPr txBox="1">
            <a:spLocks/>
          </p:cNvSpPr>
          <p:nvPr/>
        </p:nvSpPr>
        <p:spPr bwMode="auto">
          <a:xfrm>
            <a:off x="2505075" y="3530600"/>
            <a:ext cx="3149600" cy="142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es-ES" altLang="es-CO" sz="3000">
                <a:solidFill>
                  <a:srgbClr val="262626"/>
                </a:solidFill>
                <a:latin typeface="Helvetica Neue "/>
                <a:ea typeface="Helvetica Neue Light"/>
                <a:cs typeface="Helvetica Neue Light"/>
              </a:rPr>
              <a:t>Reconocimiento</a:t>
            </a:r>
            <a:r>
              <a:rPr lang="es-ES" altLang="es-CO" sz="3000">
                <a:solidFill>
                  <a:srgbClr val="262626"/>
                </a:solidFill>
                <a:latin typeface="Helvetica Neue Light"/>
                <a:ea typeface="Helvetica Neue Light"/>
                <a:cs typeface="Helvetica Neue Light"/>
              </a:rPr>
              <a:t> oportuno</a:t>
            </a:r>
          </a:p>
          <a:p>
            <a:pPr eaLnBrk="1" hangingPunct="1">
              <a:buFont typeface="Arial" panose="020B0604020202020204" pitchFamily="34" charset="0"/>
              <a:buNone/>
            </a:pPr>
            <a:r>
              <a:rPr lang="es-ES" altLang="es-CO" sz="3000">
                <a:solidFill>
                  <a:srgbClr val="262626"/>
                </a:solidFill>
                <a:latin typeface="Helvetica Neue Light"/>
                <a:ea typeface="Helvetica Neue Light"/>
                <a:cs typeface="Helvetica Neue Light"/>
              </a:rPr>
              <a:t>ajustado a la Ley </a:t>
            </a:r>
            <a:endParaRPr lang="es-ES" altLang="es-CO" sz="3000" u="sng">
              <a:solidFill>
                <a:srgbClr val="262626"/>
              </a:solidFill>
              <a:latin typeface="Helvetica Neue Light"/>
              <a:ea typeface="Helvetica Neue Light"/>
              <a:cs typeface="Helvetica Neue Light"/>
            </a:endParaRPr>
          </a:p>
        </p:txBody>
      </p:sp>
      <p:sp>
        <p:nvSpPr>
          <p:cNvPr id="41" name="Marcador de contenido 2"/>
          <p:cNvSpPr>
            <a:spLocks noGrp="1"/>
          </p:cNvSpPr>
          <p:nvPr>
            <p:ph idx="1"/>
          </p:nvPr>
        </p:nvSpPr>
        <p:spPr>
          <a:xfrm>
            <a:off x="3368676" y="1416051"/>
            <a:ext cx="2747963" cy="1135063"/>
          </a:xfrm>
        </p:spPr>
        <p:txBody>
          <a:bodyPr rtlCol="0">
            <a:normAutofit/>
          </a:bodyPr>
          <a:lstStyle/>
          <a:p>
            <a:pPr marL="0" indent="0" eaLnBrk="1" fontAlgn="auto" hangingPunct="1">
              <a:lnSpc>
                <a:spcPct val="90000"/>
              </a:lnSpc>
              <a:spcAft>
                <a:spcPts val="0"/>
              </a:spcAft>
              <a:buNone/>
              <a:defRPr/>
            </a:pPr>
            <a:r>
              <a:rPr lang="es-ES" sz="2200" dirty="0">
                <a:solidFill>
                  <a:schemeClr val="tx1">
                    <a:lumMod val="85000"/>
                    <a:lumOff val="15000"/>
                  </a:schemeClr>
                </a:solidFill>
                <a:latin typeface="Helvetica Neue "/>
                <a:cs typeface="Helvetica Neue Light"/>
              </a:rPr>
              <a:t>Reconocimiento</a:t>
            </a:r>
          </a:p>
          <a:p>
            <a:pPr marL="0" indent="0" eaLnBrk="1" fontAlgn="auto" hangingPunct="1">
              <a:lnSpc>
                <a:spcPct val="90000"/>
              </a:lnSpc>
              <a:spcAft>
                <a:spcPts val="0"/>
              </a:spcAft>
              <a:buNone/>
              <a:defRPr/>
            </a:pPr>
            <a:r>
              <a:rPr lang="es-ES" sz="2200" dirty="0">
                <a:solidFill>
                  <a:schemeClr val="tx1">
                    <a:lumMod val="85000"/>
                    <a:lumOff val="15000"/>
                  </a:schemeClr>
                </a:solidFill>
                <a:latin typeface="Helvetica Neue "/>
                <a:cs typeface="Helvetica Neue Light"/>
              </a:rPr>
              <a:t>Pensiones Régimen de prima media</a:t>
            </a:r>
          </a:p>
        </p:txBody>
      </p:sp>
      <p:sp>
        <p:nvSpPr>
          <p:cNvPr id="42" name="Elipse 16"/>
          <p:cNvSpPr/>
          <p:nvPr/>
        </p:nvSpPr>
        <p:spPr>
          <a:xfrm>
            <a:off x="1740467" y="908893"/>
            <a:ext cx="1625600" cy="1625600"/>
          </a:xfrm>
          <a:prstGeom prst="ellipse">
            <a:avLst/>
          </a:prstGeom>
          <a:solidFill>
            <a:schemeClr val="tx1">
              <a:lumMod val="95000"/>
              <a:lumOff val="5000"/>
            </a:schemeClr>
          </a:solidFill>
          <a:ln/>
        </p:spPr>
        <p:style>
          <a:lnRef idx="0">
            <a:schemeClr val="dk1"/>
          </a:lnRef>
          <a:fillRef idx="3">
            <a:schemeClr val="dk1"/>
          </a:fillRef>
          <a:effectRef idx="3">
            <a:schemeClr val="dk1"/>
          </a:effectRef>
          <a:fontRef idx="minor">
            <a:schemeClr val="lt1"/>
          </a:fontRef>
        </p:style>
        <p:txBody>
          <a:bodyPr anchor="ctr"/>
          <a:lstStyle/>
          <a:p>
            <a:pPr algn="ctr">
              <a:defRPr/>
            </a:pPr>
            <a:endParaRPr lang="es-ES" dirty="0">
              <a:solidFill>
                <a:prstClr val="white"/>
              </a:solidFill>
            </a:endParaRPr>
          </a:p>
        </p:txBody>
      </p:sp>
      <p:sp>
        <p:nvSpPr>
          <p:cNvPr id="27658" name="CuadroTexto 17"/>
          <p:cNvSpPr txBox="1">
            <a:spLocks noChangeArrowheads="1"/>
          </p:cNvSpPr>
          <p:nvPr/>
        </p:nvSpPr>
        <p:spPr bwMode="auto">
          <a:xfrm>
            <a:off x="2071689" y="877888"/>
            <a:ext cx="998537"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ES" altLang="es-CO" sz="8800" b="1" dirty="0">
                <a:solidFill>
                  <a:srgbClr val="FFFFFF"/>
                </a:solidFill>
                <a:latin typeface="Helvetica Neue"/>
                <a:ea typeface="Helvetica Neue"/>
                <a:cs typeface="Helvetica Neue"/>
              </a:rPr>
              <a:t>A</a:t>
            </a:r>
          </a:p>
        </p:txBody>
      </p:sp>
    </p:spTree>
    <p:extLst>
      <p:ext uri="{BB962C8B-B14F-4D97-AF65-F5344CB8AC3E}">
        <p14:creationId xmlns:p14="http://schemas.microsoft.com/office/powerpoint/2010/main" val="2579663201"/>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p:txBody>
          <a:bodyPr/>
          <a:lstStyle/>
          <a:p>
            <a:pPr marL="109537" indent="0">
              <a:buNone/>
            </a:pPr>
            <a:r>
              <a:rPr lang="es-CO" sz="3200" b="1" dirty="0" smtClean="0">
                <a:solidFill>
                  <a:srgbClr val="FF0000"/>
                </a:solidFill>
              </a:rPr>
              <a:t>GENÉRICAS.</a:t>
            </a:r>
          </a:p>
          <a:p>
            <a:pPr>
              <a:spcAft>
                <a:spcPts val="0"/>
              </a:spcAft>
            </a:pPr>
            <a:endParaRPr lang="es-CO" sz="2800" dirty="0" smtClean="0"/>
          </a:p>
          <a:p>
            <a:pPr>
              <a:spcAft>
                <a:spcPts val="0"/>
              </a:spcAft>
            </a:pPr>
            <a:r>
              <a:rPr lang="es-CO" sz="2800" dirty="0" smtClean="0"/>
              <a:t>Entidad </a:t>
            </a:r>
            <a:r>
              <a:rPr lang="es-CO" sz="2800" dirty="0"/>
              <a:t>encargada del pago de ciertas prestaciones económicas del sistema de seguridad social, en casos definidos</a:t>
            </a:r>
            <a:r>
              <a:rPr lang="es-CO" sz="2800" dirty="0" smtClean="0"/>
              <a:t>.</a:t>
            </a:r>
          </a:p>
          <a:p>
            <a:pPr marL="109537" indent="0">
              <a:spcAft>
                <a:spcPts val="0"/>
              </a:spcAft>
              <a:buNone/>
            </a:pPr>
            <a:r>
              <a:rPr lang="es-CO" sz="2800" dirty="0" smtClean="0"/>
              <a:t> </a:t>
            </a:r>
            <a:endParaRPr lang="es-CO" sz="2800" dirty="0"/>
          </a:p>
          <a:p>
            <a:pPr>
              <a:spcAft>
                <a:spcPts val="0"/>
              </a:spcAft>
            </a:pPr>
            <a:r>
              <a:rPr lang="es-CO" sz="2800" dirty="0" smtClean="0"/>
              <a:t>Hacer </a:t>
            </a:r>
            <a:r>
              <a:rPr lang="es-CO" sz="2800" dirty="0"/>
              <a:t>seguimiento a la oportuna liquidación y pago de las contribuciones al sistema de seguridad social. Para lo cual queda investiga con poder de hacer cobro coactivo.</a:t>
            </a:r>
            <a:endParaRPr lang="es-CO" sz="2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Título 2"/>
          <p:cNvSpPr>
            <a:spLocks noGrp="1"/>
          </p:cNvSpPr>
          <p:nvPr>
            <p:ph type="title"/>
          </p:nvPr>
        </p:nvSpPr>
        <p:spPr/>
        <p:txBody>
          <a:bodyPr/>
          <a:lstStyle/>
          <a:p>
            <a:r>
              <a:rPr lang="es-CO" dirty="0" smtClean="0"/>
              <a:t>FUNCIONES DE LA UGPP – POR ÁREAS.</a:t>
            </a:r>
            <a:endParaRPr lang="es-CO" dirty="0"/>
          </a:p>
        </p:txBody>
      </p:sp>
    </p:spTree>
    <p:extLst>
      <p:ext uri="{BB962C8B-B14F-4D97-AF65-F5344CB8AC3E}">
        <p14:creationId xmlns:p14="http://schemas.microsoft.com/office/powerpoint/2010/main" val="3972280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609600" y="1440797"/>
            <a:ext cx="10972800" cy="4525962"/>
          </a:xfrm>
        </p:spPr>
        <p:txBody>
          <a:bodyPr/>
          <a:lstStyle/>
          <a:p>
            <a:pPr algn="just">
              <a:spcAft>
                <a:spcPts val="0"/>
              </a:spcAft>
              <a:buFont typeface="Wingdings" panose="05000000000000000000" pitchFamily="2" charset="2"/>
              <a:buChar char="§"/>
            </a:pPr>
            <a:r>
              <a:rPr lang="es-CO" sz="2400" dirty="0" smtClean="0">
                <a:solidFill>
                  <a:srgbClr val="0070C0"/>
                </a:solidFill>
              </a:rPr>
              <a:t>INVESTIGACIÓN.</a:t>
            </a:r>
          </a:p>
          <a:p>
            <a:pPr marL="109537" indent="0" algn="just">
              <a:spcAft>
                <a:spcPts val="0"/>
              </a:spcAft>
              <a:buNone/>
            </a:pPr>
            <a:r>
              <a:rPr lang="es-CO" sz="2400" b="1" dirty="0">
                <a:solidFill>
                  <a:srgbClr val="FF0000"/>
                </a:solidFill>
              </a:rPr>
              <a:t>Consolidar</a:t>
            </a:r>
            <a:r>
              <a:rPr lang="es-CO" sz="2400" dirty="0"/>
              <a:t>, en conjunto con las demás entidades del Sistema, la </a:t>
            </a:r>
            <a:r>
              <a:rPr lang="es-CO" sz="2400" b="1" dirty="0">
                <a:solidFill>
                  <a:srgbClr val="FF0000"/>
                </a:solidFill>
              </a:rPr>
              <a:t>información disponible </a:t>
            </a:r>
            <a:r>
              <a:rPr lang="es-CO" sz="2400" dirty="0"/>
              <a:t>y necesaria para la adecuada, completa y oportuna </a:t>
            </a:r>
            <a:r>
              <a:rPr lang="es-CO" sz="2400" b="1" dirty="0">
                <a:solidFill>
                  <a:srgbClr val="FF0000"/>
                </a:solidFill>
              </a:rPr>
              <a:t>determinación y cobro de las contribuciones </a:t>
            </a:r>
            <a:r>
              <a:rPr lang="es-CO" sz="2400" dirty="0"/>
              <a:t>de la Protección Social. </a:t>
            </a:r>
            <a:endParaRPr lang="es-CO" sz="2400" dirty="0" smtClean="0">
              <a:solidFill>
                <a:srgbClr val="0070C0"/>
              </a:solidFill>
            </a:endParaRPr>
          </a:p>
          <a:p>
            <a:pPr marL="109537" indent="0" algn="just">
              <a:spcAft>
                <a:spcPts val="0"/>
              </a:spcAft>
              <a:buNone/>
            </a:pPr>
            <a:endParaRPr lang="es-CO" sz="2400" dirty="0" smtClean="0">
              <a:solidFill>
                <a:srgbClr val="0070C0"/>
              </a:solidFill>
            </a:endParaRPr>
          </a:p>
          <a:p>
            <a:pPr algn="just">
              <a:spcAft>
                <a:spcPts val="0"/>
              </a:spcAft>
              <a:buFont typeface="Wingdings" panose="05000000000000000000" pitchFamily="2" charset="2"/>
              <a:buChar char="§"/>
            </a:pPr>
            <a:r>
              <a:rPr lang="es-CO" sz="2400" dirty="0" smtClean="0">
                <a:solidFill>
                  <a:srgbClr val="0070C0"/>
                </a:solidFill>
              </a:rPr>
              <a:t>FISCALIZACIÓN.</a:t>
            </a:r>
          </a:p>
          <a:p>
            <a:pPr marL="109537" indent="0" algn="just">
              <a:spcAft>
                <a:spcPts val="0"/>
              </a:spcAft>
              <a:buNone/>
            </a:pPr>
            <a:r>
              <a:rPr lang="es-CO" sz="2400" dirty="0">
                <a:solidFill>
                  <a:srgbClr val="FF0000"/>
                </a:solidFill>
              </a:rPr>
              <a:t>Efectuar </a:t>
            </a:r>
            <a:r>
              <a:rPr lang="es-CO" sz="2400" dirty="0"/>
              <a:t>las tareas de </a:t>
            </a:r>
            <a:r>
              <a:rPr lang="es-CO" sz="2400" b="1" dirty="0">
                <a:solidFill>
                  <a:srgbClr val="FF0000"/>
                </a:solidFill>
              </a:rPr>
              <a:t>seguimiento</a:t>
            </a:r>
            <a:r>
              <a:rPr lang="es-CO" sz="2400" dirty="0"/>
              <a:t>, </a:t>
            </a:r>
            <a:r>
              <a:rPr lang="es-CO" sz="2400" b="1" dirty="0">
                <a:solidFill>
                  <a:srgbClr val="FF0000"/>
                </a:solidFill>
              </a:rPr>
              <a:t>colaboración</a:t>
            </a:r>
            <a:r>
              <a:rPr lang="es-CO" sz="2400" dirty="0"/>
              <a:t> y </a:t>
            </a:r>
            <a:r>
              <a:rPr lang="es-CO" sz="2400" b="1" dirty="0">
                <a:solidFill>
                  <a:srgbClr val="FF0000"/>
                </a:solidFill>
              </a:rPr>
              <a:t>determinación</a:t>
            </a:r>
            <a:r>
              <a:rPr lang="es-CO" sz="2400" dirty="0"/>
              <a:t> de la adecuada, completa y oportuna liquidación y pago de las contribuciones parafiscales de la Protección Social </a:t>
            </a:r>
            <a:endParaRPr lang="es-CO" sz="2400" dirty="0" smtClean="0">
              <a:solidFill>
                <a:srgbClr val="0070C0"/>
              </a:solidFill>
            </a:endParaRPr>
          </a:p>
          <a:p>
            <a:pPr algn="just">
              <a:spcAft>
                <a:spcPts val="0"/>
              </a:spcAft>
              <a:buFont typeface="Wingdings" panose="05000000000000000000" pitchFamily="2" charset="2"/>
              <a:buChar char="§"/>
            </a:pPr>
            <a:endParaRPr lang="es-CO" sz="2400" dirty="0" smtClean="0">
              <a:solidFill>
                <a:srgbClr val="0070C0"/>
              </a:solidFill>
            </a:endParaRPr>
          </a:p>
          <a:p>
            <a:pPr algn="just">
              <a:spcAft>
                <a:spcPts val="0"/>
              </a:spcAft>
              <a:buFont typeface="Wingdings" panose="05000000000000000000" pitchFamily="2" charset="2"/>
              <a:buChar char="§"/>
            </a:pPr>
            <a:endParaRPr lang="es-CO" sz="2400" dirty="0" smtClean="0">
              <a:solidFill>
                <a:srgbClr val="0070C0"/>
              </a:solidFill>
            </a:endParaRPr>
          </a:p>
          <a:p>
            <a:pPr algn="just">
              <a:spcAft>
                <a:spcPts val="0"/>
              </a:spcAft>
              <a:buFont typeface="Wingdings" panose="05000000000000000000" pitchFamily="2" charset="2"/>
              <a:buChar char="§"/>
            </a:pPr>
            <a:endParaRPr lang="es-CO" sz="2400" dirty="0" smtClean="0">
              <a:solidFill>
                <a:srgbClr val="0070C0"/>
              </a:solidFill>
            </a:endParaRPr>
          </a:p>
          <a:p>
            <a:pPr algn="just">
              <a:spcAft>
                <a:spcPts val="0"/>
              </a:spcAft>
              <a:buFont typeface="Wingdings" panose="05000000000000000000" pitchFamily="2" charset="2"/>
              <a:buChar char="§"/>
            </a:pPr>
            <a:endParaRPr lang="es-CO" sz="2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endParaRPr lang="es-CO" sz="2400" dirty="0" smtClean="0"/>
          </a:p>
        </p:txBody>
      </p:sp>
      <p:sp>
        <p:nvSpPr>
          <p:cNvPr id="3" name="Título 2"/>
          <p:cNvSpPr>
            <a:spLocks noGrp="1"/>
          </p:cNvSpPr>
          <p:nvPr>
            <p:ph type="title"/>
          </p:nvPr>
        </p:nvSpPr>
        <p:spPr/>
        <p:txBody>
          <a:bodyPr/>
          <a:lstStyle/>
          <a:p>
            <a:r>
              <a:rPr lang="es-CO" dirty="0" smtClean="0"/>
              <a:t>FUNCIONES DE LA UGPP – POR ÁREAS.</a:t>
            </a:r>
            <a:endParaRPr lang="es-CO" dirty="0"/>
          </a:p>
        </p:txBody>
      </p:sp>
    </p:spTree>
    <p:extLst>
      <p:ext uri="{BB962C8B-B14F-4D97-AF65-F5344CB8AC3E}">
        <p14:creationId xmlns:p14="http://schemas.microsoft.com/office/powerpoint/2010/main" val="1729264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609600" y="1185304"/>
            <a:ext cx="10972800" cy="4525962"/>
          </a:xfrm>
        </p:spPr>
        <p:txBody>
          <a:bodyPr/>
          <a:lstStyle/>
          <a:p>
            <a:pPr algn="just">
              <a:spcAft>
                <a:spcPts val="0"/>
              </a:spcAft>
              <a:buFont typeface="Wingdings" panose="05000000000000000000" pitchFamily="2" charset="2"/>
              <a:buChar char="§"/>
            </a:pPr>
            <a:r>
              <a:rPr lang="es-CO" sz="2400" dirty="0" smtClean="0">
                <a:solidFill>
                  <a:srgbClr val="0070C0"/>
                </a:solidFill>
              </a:rPr>
              <a:t>INFORMACIÓN.</a:t>
            </a:r>
          </a:p>
          <a:p>
            <a:pPr marL="109537" indent="0" algn="just">
              <a:spcAft>
                <a:spcPts val="0"/>
              </a:spcAft>
              <a:buNone/>
            </a:pPr>
            <a:endParaRPr lang="es-CO" sz="2400" dirty="0" smtClean="0">
              <a:solidFill>
                <a:srgbClr val="0070C0"/>
              </a:solidFill>
            </a:endParaRPr>
          </a:p>
          <a:p>
            <a:pPr marL="619126" lvl="1" indent="-363538" algn="just">
              <a:spcAft>
                <a:spcPts val="0"/>
              </a:spcAft>
            </a:pPr>
            <a:r>
              <a:rPr lang="es-CO" b="1" dirty="0">
                <a:solidFill>
                  <a:srgbClr val="FF0000"/>
                </a:solidFill>
              </a:rPr>
              <a:t>Colaborar e informar</a:t>
            </a:r>
            <a:r>
              <a:rPr lang="es-CO" dirty="0"/>
              <a:t>, cuando lo estime procedente, a las entidades y órganos de vigilancia y control del Sistema, </a:t>
            </a:r>
            <a:r>
              <a:rPr lang="es-CO" b="1" dirty="0">
                <a:solidFill>
                  <a:srgbClr val="FF0000"/>
                </a:solidFill>
              </a:rPr>
              <a:t>las irregularidades y hallazgos que conozca o del incumplimiento de estándares definidos por la Unidad</a:t>
            </a:r>
            <a:r>
              <a:rPr lang="es-CO" dirty="0"/>
              <a:t>. </a:t>
            </a:r>
            <a:endParaRPr lang="es-CO" dirty="0" smtClean="0"/>
          </a:p>
          <a:p>
            <a:pPr marL="619126" lvl="1" indent="-363538" algn="just">
              <a:spcAft>
                <a:spcPts val="0"/>
              </a:spcAft>
            </a:pPr>
            <a:endParaRPr lang="es-CO" dirty="0"/>
          </a:p>
          <a:p>
            <a:pPr marL="619126" lvl="1" indent="-363538" algn="just">
              <a:spcAft>
                <a:spcPts val="0"/>
              </a:spcAft>
            </a:pPr>
            <a:r>
              <a:rPr lang="es-CO" b="1" dirty="0">
                <a:solidFill>
                  <a:srgbClr val="FF0000"/>
                </a:solidFill>
              </a:rPr>
              <a:t>Efectuar cruces </a:t>
            </a:r>
            <a:r>
              <a:rPr lang="es-CO" dirty="0"/>
              <a:t>con la información de las </a:t>
            </a:r>
            <a:r>
              <a:rPr lang="es-CO" b="1" dirty="0">
                <a:solidFill>
                  <a:srgbClr val="FF0000"/>
                </a:solidFill>
              </a:rPr>
              <a:t>autoridades tributarias, las instituciones financieras y otras entidades que administren información </a:t>
            </a:r>
            <a:r>
              <a:rPr lang="es-CO" dirty="0"/>
              <a:t>pertinente para la verificación de la adecuada, completa y oportuna liquidación y pago de las contribuciones parafiscales de la protección social. Esta información será reservada y solo podrá utilizarse para los fines previstos en la presente ley. </a:t>
            </a:r>
          </a:p>
          <a:p>
            <a:pPr marL="109537" indent="0" algn="just">
              <a:spcAft>
                <a:spcPts val="0"/>
              </a:spcAft>
              <a:buNone/>
            </a:pPr>
            <a:endParaRPr lang="es-CO" sz="2400" dirty="0" smtClean="0">
              <a:solidFill>
                <a:srgbClr val="0070C0"/>
              </a:solidFill>
            </a:endParaRPr>
          </a:p>
          <a:p>
            <a:pPr algn="just">
              <a:spcAft>
                <a:spcPts val="0"/>
              </a:spcAft>
              <a:buFont typeface="Wingdings" panose="05000000000000000000" pitchFamily="2" charset="2"/>
              <a:buChar char="§"/>
            </a:pPr>
            <a:endParaRPr lang="es-CO" sz="2400" dirty="0" smtClean="0">
              <a:solidFill>
                <a:srgbClr val="0070C0"/>
              </a:solidFill>
            </a:endParaRPr>
          </a:p>
        </p:txBody>
      </p:sp>
      <p:sp>
        <p:nvSpPr>
          <p:cNvPr id="3" name="Título 2"/>
          <p:cNvSpPr>
            <a:spLocks noGrp="1"/>
          </p:cNvSpPr>
          <p:nvPr>
            <p:ph type="title"/>
          </p:nvPr>
        </p:nvSpPr>
        <p:spPr>
          <a:xfrm>
            <a:off x="609600" y="207403"/>
            <a:ext cx="10972800" cy="1143000"/>
          </a:xfrm>
        </p:spPr>
        <p:txBody>
          <a:bodyPr/>
          <a:lstStyle/>
          <a:p>
            <a:r>
              <a:rPr lang="es-CO" dirty="0" smtClean="0"/>
              <a:t>FUNCIONES DE LA UGPP – POR ÁREAS.</a:t>
            </a:r>
            <a:endParaRPr lang="es-CO" dirty="0"/>
          </a:p>
        </p:txBody>
      </p:sp>
    </p:spTree>
    <p:extLst>
      <p:ext uri="{BB962C8B-B14F-4D97-AF65-F5344CB8AC3E}">
        <p14:creationId xmlns:p14="http://schemas.microsoft.com/office/powerpoint/2010/main" val="39805012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609600" y="1440797"/>
            <a:ext cx="10972800" cy="4525962"/>
          </a:xfrm>
        </p:spPr>
        <p:txBody>
          <a:bodyPr/>
          <a:lstStyle/>
          <a:p>
            <a:pPr algn="just">
              <a:spcAft>
                <a:spcPts val="0"/>
              </a:spcAft>
              <a:buFont typeface="Wingdings" panose="05000000000000000000" pitchFamily="2" charset="2"/>
              <a:buChar char="§"/>
            </a:pPr>
            <a:r>
              <a:rPr lang="es-CO" sz="2400" dirty="0" smtClean="0">
                <a:solidFill>
                  <a:srgbClr val="0070C0"/>
                </a:solidFill>
              </a:rPr>
              <a:t>SANCIONATORIA.</a:t>
            </a:r>
          </a:p>
          <a:p>
            <a:pPr marL="109537" indent="0" algn="just">
              <a:spcAft>
                <a:spcPts val="0"/>
              </a:spcAft>
              <a:buNone/>
            </a:pPr>
            <a:r>
              <a:rPr lang="es-CO" sz="2400" dirty="0"/>
              <a:t>Sancionar a los empleadores por los incumplimientos establecidos en los artículos 161, 204 Y 210 de la Ley 100 de 1993 y en las demás que las modifiquen y adicionen. </a:t>
            </a:r>
          </a:p>
          <a:p>
            <a:pPr marL="109537" indent="0" algn="just">
              <a:spcAft>
                <a:spcPts val="0"/>
              </a:spcAft>
              <a:buNone/>
            </a:pPr>
            <a:endParaRPr lang="es-CO" sz="2400" dirty="0" smtClean="0">
              <a:solidFill>
                <a:srgbClr val="0070C0"/>
              </a:solidFill>
            </a:endParaRPr>
          </a:p>
          <a:p>
            <a:pPr algn="just">
              <a:spcAft>
                <a:spcPts val="0"/>
              </a:spcAft>
              <a:buFont typeface="Wingdings" panose="05000000000000000000" pitchFamily="2" charset="2"/>
              <a:buChar char="§"/>
            </a:pPr>
            <a:r>
              <a:rPr lang="es-CO" sz="2400" dirty="0" smtClean="0">
                <a:solidFill>
                  <a:srgbClr val="0070C0"/>
                </a:solidFill>
              </a:rPr>
              <a:t>CAPACITACIÓN.</a:t>
            </a:r>
          </a:p>
          <a:p>
            <a:pPr marL="109537" indent="0" algn="just">
              <a:spcAft>
                <a:spcPts val="0"/>
              </a:spcAft>
              <a:buNone/>
            </a:pPr>
            <a:r>
              <a:rPr lang="es-CO" sz="2400" dirty="0"/>
              <a:t>Promover la adecuada comprensión por parte de los aportantes y demás entidades del Sistema de la Protección Social, de las políticas, reglas, derechos y deberes que rigen el Sistema, en lo que se refiere a las contribuciones parafiscales de la protección social.</a:t>
            </a:r>
            <a:endParaRPr lang="es-CO" sz="2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09537" indent="0" algn="just">
              <a:spcAft>
                <a:spcPts val="0"/>
              </a:spcAft>
              <a:buNone/>
            </a:pPr>
            <a:endParaRPr lang="es-CO" sz="2400" dirty="0" smtClean="0">
              <a:solidFill>
                <a:srgbClr val="0070C0"/>
              </a:solidFill>
            </a:endParaRPr>
          </a:p>
          <a:p>
            <a:pPr algn="just">
              <a:spcAft>
                <a:spcPts val="0"/>
              </a:spcAft>
              <a:buFont typeface="Wingdings" panose="05000000000000000000" pitchFamily="2" charset="2"/>
              <a:buChar char="§"/>
            </a:pPr>
            <a:endParaRPr lang="es-CO" sz="2400" dirty="0" smtClean="0">
              <a:solidFill>
                <a:srgbClr val="0070C0"/>
              </a:solidFill>
            </a:endParaRPr>
          </a:p>
          <a:p>
            <a:pPr algn="just">
              <a:spcAft>
                <a:spcPts val="0"/>
              </a:spcAft>
              <a:buFont typeface="Wingdings" panose="05000000000000000000" pitchFamily="2" charset="2"/>
              <a:buChar char="§"/>
            </a:pPr>
            <a:endParaRPr lang="es-CO" sz="2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endParaRPr lang="es-CO" sz="2400" dirty="0" smtClean="0"/>
          </a:p>
        </p:txBody>
      </p:sp>
      <p:sp>
        <p:nvSpPr>
          <p:cNvPr id="3" name="Título 2"/>
          <p:cNvSpPr>
            <a:spLocks noGrp="1"/>
          </p:cNvSpPr>
          <p:nvPr>
            <p:ph type="title"/>
          </p:nvPr>
        </p:nvSpPr>
        <p:spPr/>
        <p:txBody>
          <a:bodyPr/>
          <a:lstStyle/>
          <a:p>
            <a:r>
              <a:rPr lang="es-CO" dirty="0" smtClean="0"/>
              <a:t>FUNCIONES DE LA UGPP – POR ÁREAS.</a:t>
            </a:r>
            <a:endParaRPr lang="es-CO" dirty="0"/>
          </a:p>
        </p:txBody>
      </p:sp>
    </p:spTree>
    <p:extLst>
      <p:ext uri="{BB962C8B-B14F-4D97-AF65-F5344CB8AC3E}">
        <p14:creationId xmlns:p14="http://schemas.microsoft.com/office/powerpoint/2010/main" val="15223999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Conector recto de flecha 20"/>
          <p:cNvCxnSpPr/>
          <p:nvPr/>
        </p:nvCxnSpPr>
        <p:spPr>
          <a:xfrm flipV="1">
            <a:off x="2578102" y="981869"/>
            <a:ext cx="7434262" cy="17463"/>
          </a:xfrm>
          <a:prstGeom prst="straightConnector1">
            <a:avLst/>
          </a:prstGeom>
          <a:ln>
            <a:solidFill>
              <a:schemeClr val="tx1">
                <a:lumMod val="85000"/>
                <a:lumOff val="15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24" name="Elipse 23"/>
          <p:cNvSpPr/>
          <p:nvPr/>
        </p:nvSpPr>
        <p:spPr>
          <a:xfrm>
            <a:off x="5222875" y="528639"/>
            <a:ext cx="323850" cy="339725"/>
          </a:xfrm>
          <a:prstGeom prst="ellipse">
            <a:avLst/>
          </a:prstGeom>
          <a:solidFill>
            <a:srgbClr val="AFC6B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solidFill>
                <a:prstClr val="white"/>
              </a:solidFill>
            </a:endParaRPr>
          </a:p>
        </p:txBody>
      </p:sp>
      <p:sp>
        <p:nvSpPr>
          <p:cNvPr id="48132" name="Marcador de contenido 2"/>
          <p:cNvSpPr txBox="1">
            <a:spLocks/>
          </p:cNvSpPr>
          <p:nvPr/>
        </p:nvSpPr>
        <p:spPr bwMode="auto">
          <a:xfrm>
            <a:off x="5507039" y="539750"/>
            <a:ext cx="4505325"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es-ES" altLang="es-CO" sz="2000">
                <a:solidFill>
                  <a:srgbClr val="262626"/>
                </a:solidFill>
                <a:latin typeface="Helvetica Neue "/>
                <a:ea typeface="Helvetica Neue Light"/>
                <a:cs typeface="Helvetica Neue Light"/>
              </a:rPr>
              <a:t>TRATAMIENTO PARA APORTANTES</a:t>
            </a:r>
          </a:p>
        </p:txBody>
      </p:sp>
      <p:sp>
        <p:nvSpPr>
          <p:cNvPr id="22" name="Elipse 9"/>
          <p:cNvSpPr/>
          <p:nvPr/>
        </p:nvSpPr>
        <p:spPr>
          <a:xfrm>
            <a:off x="5219865" y="530666"/>
            <a:ext cx="325120" cy="339134"/>
          </a:xfrm>
          <a:prstGeom prst="ellipse">
            <a:avLst/>
          </a:prstGeom>
          <a:solidFill>
            <a:srgbClr val="008000"/>
          </a:solidFill>
          <a:ln/>
        </p:spPr>
        <p:style>
          <a:lnRef idx="0">
            <a:schemeClr val="dk1"/>
          </a:lnRef>
          <a:fillRef idx="3">
            <a:schemeClr val="dk1"/>
          </a:fillRef>
          <a:effectRef idx="3">
            <a:schemeClr val="dk1"/>
          </a:effectRef>
          <a:fontRef idx="minor">
            <a:schemeClr val="lt1"/>
          </a:fontRef>
        </p:style>
        <p:txBody>
          <a:bodyPr anchor="ctr"/>
          <a:lstStyle/>
          <a:p>
            <a:pPr algn="ctr">
              <a:defRPr/>
            </a:pPr>
            <a:endParaRPr lang="es-ES" dirty="0">
              <a:solidFill>
                <a:prstClr val="white"/>
              </a:solidFill>
            </a:endParaRPr>
          </a:p>
        </p:txBody>
      </p:sp>
      <p:sp>
        <p:nvSpPr>
          <p:cNvPr id="48136" name="Rectángulo 6"/>
          <p:cNvSpPr>
            <a:spLocks noChangeArrowheads="1"/>
          </p:cNvSpPr>
          <p:nvPr/>
        </p:nvSpPr>
        <p:spPr bwMode="auto">
          <a:xfrm>
            <a:off x="2328864" y="1325563"/>
            <a:ext cx="28225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400" b="1">
                <a:solidFill>
                  <a:srgbClr val="008000"/>
                </a:solidFill>
                <a:latin typeface="Arial" panose="020B0604020202020204" pitchFamily="34" charset="0"/>
              </a:rPr>
              <a:t>Acciones </a:t>
            </a:r>
          </a:p>
          <a:p>
            <a:pPr algn="ctr" eaLnBrk="1" hangingPunct="1">
              <a:spcBef>
                <a:spcPct val="0"/>
              </a:spcBef>
              <a:buFontTx/>
              <a:buNone/>
            </a:pPr>
            <a:r>
              <a:rPr lang="es-ES" altLang="es-CO" sz="2400" b="1">
                <a:solidFill>
                  <a:srgbClr val="008000"/>
                </a:solidFill>
                <a:latin typeface="Arial" panose="020B0604020202020204" pitchFamily="34" charset="0"/>
              </a:rPr>
              <a:t>Persuasivas</a:t>
            </a:r>
          </a:p>
        </p:txBody>
      </p:sp>
      <p:sp>
        <p:nvSpPr>
          <p:cNvPr id="48137" name="Rectángulo 7"/>
          <p:cNvSpPr>
            <a:spLocks noChangeArrowheads="1"/>
          </p:cNvSpPr>
          <p:nvPr/>
        </p:nvSpPr>
        <p:spPr bwMode="auto">
          <a:xfrm>
            <a:off x="1935164" y="3298826"/>
            <a:ext cx="32162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400" b="1">
                <a:solidFill>
                  <a:srgbClr val="008000"/>
                </a:solidFill>
                <a:latin typeface="Arial" panose="020B0604020202020204" pitchFamily="34" charset="0"/>
              </a:rPr>
              <a:t>Contacto directo</a:t>
            </a:r>
          </a:p>
          <a:p>
            <a:pPr algn="ctr" eaLnBrk="1" hangingPunct="1">
              <a:spcBef>
                <a:spcPct val="0"/>
              </a:spcBef>
              <a:buFontTx/>
              <a:buNone/>
            </a:pPr>
            <a:r>
              <a:rPr lang="es-ES" altLang="es-CO" sz="2400" b="1">
                <a:solidFill>
                  <a:srgbClr val="008000"/>
                </a:solidFill>
                <a:latin typeface="Arial" panose="020B0604020202020204" pitchFamily="34" charset="0"/>
              </a:rPr>
              <a:t>Personal </a:t>
            </a:r>
          </a:p>
        </p:txBody>
      </p:sp>
      <p:sp>
        <p:nvSpPr>
          <p:cNvPr id="29" name="Rectángulo 5"/>
          <p:cNvSpPr/>
          <p:nvPr/>
        </p:nvSpPr>
        <p:spPr>
          <a:xfrm>
            <a:off x="2451100" y="5295900"/>
            <a:ext cx="3708400" cy="8715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just">
              <a:defRPr/>
            </a:pPr>
            <a:endParaRPr lang="es-ES" sz="1600">
              <a:solidFill>
                <a:schemeClr val="accent6"/>
              </a:solidFill>
              <a:latin typeface="Arial" panose="020B0604020202020204" pitchFamily="34" charset="0"/>
              <a:cs typeface="Arial" panose="020B0604020202020204" pitchFamily="34" charset="0"/>
            </a:endParaRPr>
          </a:p>
        </p:txBody>
      </p:sp>
      <p:sp>
        <p:nvSpPr>
          <p:cNvPr id="48139" name="Rectángulo 8"/>
          <p:cNvSpPr>
            <a:spLocks noChangeArrowheads="1"/>
          </p:cNvSpPr>
          <p:nvPr/>
        </p:nvSpPr>
        <p:spPr bwMode="auto">
          <a:xfrm>
            <a:off x="2259013" y="5413375"/>
            <a:ext cx="2862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000" b="1">
                <a:solidFill>
                  <a:srgbClr val="008000"/>
                </a:solidFill>
                <a:latin typeface="Arial" panose="020B0604020202020204" pitchFamily="34" charset="0"/>
              </a:rPr>
              <a:t>Fiscalizaciones</a:t>
            </a:r>
          </a:p>
        </p:txBody>
      </p:sp>
      <p:sp>
        <p:nvSpPr>
          <p:cNvPr id="48140" name="30 CuadroTexto"/>
          <p:cNvSpPr txBox="1">
            <a:spLocks noChangeArrowheads="1"/>
          </p:cNvSpPr>
          <p:nvPr/>
        </p:nvSpPr>
        <p:spPr bwMode="auto">
          <a:xfrm>
            <a:off x="5330826" y="1350963"/>
            <a:ext cx="46958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pPr>
            <a:r>
              <a:rPr lang="es-CO" altLang="es-CO" sz="1600" b="1">
                <a:latin typeface="Arial" panose="020B0604020202020204" pitchFamily="34" charset="0"/>
              </a:rPr>
              <a:t>Comunicaciones</a:t>
            </a:r>
            <a:r>
              <a:rPr lang="es-CO" altLang="es-CO" sz="1600">
                <a:latin typeface="Arial" panose="020B0604020202020204" pitchFamily="34" charset="0"/>
              </a:rPr>
              <a:t> dirigidas a </a:t>
            </a:r>
            <a:r>
              <a:rPr lang="es-CO" altLang="es-CO" sz="1600" b="1">
                <a:latin typeface="Arial" panose="020B0604020202020204" pitchFamily="34" charset="0"/>
              </a:rPr>
              <a:t>obligados</a:t>
            </a:r>
            <a:r>
              <a:rPr lang="es-CO" altLang="es-CO" sz="1600">
                <a:latin typeface="Arial" panose="020B0604020202020204" pitchFamily="34" charset="0"/>
              </a:rPr>
              <a:t> para buscar un </a:t>
            </a:r>
            <a:r>
              <a:rPr lang="es-CO" altLang="es-CO" sz="1600" b="1">
                <a:latin typeface="Arial" panose="020B0604020202020204" pitchFamily="34" charset="0"/>
              </a:rPr>
              <a:t>cambio de comportamiento </a:t>
            </a:r>
            <a:r>
              <a:rPr lang="es-CO" altLang="es-CO" sz="1600">
                <a:latin typeface="Arial" panose="020B0604020202020204" pitchFamily="34" charset="0"/>
              </a:rPr>
              <a:t>en el correcto y oportuno pago aportes.</a:t>
            </a:r>
          </a:p>
        </p:txBody>
      </p:sp>
      <p:sp>
        <p:nvSpPr>
          <p:cNvPr id="48141" name="31 CuadroTexto"/>
          <p:cNvSpPr txBox="1">
            <a:spLocks noChangeArrowheads="1"/>
          </p:cNvSpPr>
          <p:nvPr/>
        </p:nvSpPr>
        <p:spPr bwMode="auto">
          <a:xfrm>
            <a:off x="5302251" y="2665414"/>
            <a:ext cx="4873625" cy="197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pPr>
            <a:r>
              <a:rPr lang="es-CO" altLang="es-CO" sz="1600" b="1" dirty="0">
                <a:latin typeface="Arial" panose="020B0604020202020204" pitchFamily="34" charset="0"/>
              </a:rPr>
              <a:t>Capacitaciones </a:t>
            </a:r>
            <a:r>
              <a:rPr lang="es-CO" altLang="es-CO" sz="1600" dirty="0">
                <a:latin typeface="Arial" panose="020B0604020202020204" pitchFamily="34" charset="0"/>
              </a:rPr>
              <a:t>para </a:t>
            </a:r>
            <a:r>
              <a:rPr lang="es-CO" altLang="es-CO" sz="1600" b="1" dirty="0">
                <a:latin typeface="Arial" panose="020B0604020202020204" pitchFamily="34" charset="0"/>
              </a:rPr>
              <a:t>orientar </a:t>
            </a:r>
            <a:r>
              <a:rPr lang="es-CO" altLang="es-CO" sz="1600" dirty="0">
                <a:latin typeface="Arial" panose="020B0604020202020204" pitchFamily="34" charset="0"/>
              </a:rPr>
              <a:t>a los obligados en </a:t>
            </a:r>
            <a:r>
              <a:rPr lang="es-CO" altLang="es-CO" sz="1600" b="1" dirty="0">
                <a:latin typeface="Arial" panose="020B0604020202020204" pitchFamily="34" charset="0"/>
              </a:rPr>
              <a:t>aportar correcta y oportunamente.</a:t>
            </a:r>
          </a:p>
          <a:p>
            <a:pPr algn="just" eaLnBrk="1" hangingPunct="1">
              <a:spcBef>
                <a:spcPct val="0"/>
              </a:spcBef>
            </a:pPr>
            <a:endParaRPr lang="es-CO" altLang="es-CO" sz="1000" dirty="0">
              <a:latin typeface="Arial" panose="020B0604020202020204" pitchFamily="34" charset="0"/>
            </a:endParaRPr>
          </a:p>
          <a:p>
            <a:pPr algn="just" eaLnBrk="1" hangingPunct="1">
              <a:spcBef>
                <a:spcPct val="0"/>
              </a:spcBef>
            </a:pPr>
            <a:r>
              <a:rPr lang="es-CO" altLang="es-CO" sz="1600" dirty="0">
                <a:latin typeface="Arial" panose="020B0604020202020204" pitchFamily="34" charset="0"/>
              </a:rPr>
              <a:t>Visitas para revisar cómo los aportantes realizan sus aportes y que </a:t>
            </a:r>
            <a:r>
              <a:rPr lang="es-CO" altLang="es-CO" sz="1600" b="1" dirty="0">
                <a:latin typeface="Arial" panose="020B0604020202020204" pitchFamily="34" charset="0"/>
              </a:rPr>
              <a:t>corrijan las situaciones irregulares voluntariamente</a:t>
            </a:r>
            <a:r>
              <a:rPr lang="es-CO" altLang="es-CO" sz="1600" dirty="0">
                <a:latin typeface="Arial" panose="020B0604020202020204" pitchFamily="34" charset="0"/>
              </a:rPr>
              <a:t>.</a:t>
            </a:r>
          </a:p>
          <a:p>
            <a:pPr algn="just" eaLnBrk="1" hangingPunct="1">
              <a:spcBef>
                <a:spcPct val="0"/>
              </a:spcBef>
            </a:pPr>
            <a:endParaRPr lang="es-CO" altLang="es-CO" sz="1600" dirty="0">
              <a:latin typeface="Arial" panose="020B0604020202020204" pitchFamily="34" charset="0"/>
            </a:endParaRPr>
          </a:p>
          <a:p>
            <a:pPr algn="just" eaLnBrk="1" hangingPunct="1">
              <a:spcBef>
                <a:spcPct val="0"/>
              </a:spcBef>
            </a:pPr>
            <a:r>
              <a:rPr lang="es-CO" altLang="es-CO" sz="1600" b="1" dirty="0">
                <a:latin typeface="Arial" panose="020B0604020202020204" pitchFamily="34" charset="0"/>
              </a:rPr>
              <a:t>Validar información </a:t>
            </a:r>
          </a:p>
        </p:txBody>
      </p:sp>
      <p:sp>
        <p:nvSpPr>
          <p:cNvPr id="48142" name="32 CuadroTexto"/>
          <p:cNvSpPr txBox="1">
            <a:spLocks noChangeArrowheads="1"/>
          </p:cNvSpPr>
          <p:nvPr/>
        </p:nvSpPr>
        <p:spPr bwMode="auto">
          <a:xfrm>
            <a:off x="5330825" y="5268913"/>
            <a:ext cx="4845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pPr>
            <a:r>
              <a:rPr lang="es-CO" altLang="es-CO" sz="1600" b="1">
                <a:latin typeface="Arial" panose="020B0604020202020204" pitchFamily="34" charset="0"/>
              </a:rPr>
              <a:t>Contrastar obligaciones reales </a:t>
            </a:r>
            <a:r>
              <a:rPr lang="es-CO" altLang="es-CO" sz="1600">
                <a:latin typeface="Arial" panose="020B0604020202020204" pitchFamily="34" charset="0"/>
              </a:rPr>
              <a:t>de los obligados con sus </a:t>
            </a:r>
            <a:r>
              <a:rPr lang="es-CO" altLang="es-CO" sz="1600" b="1">
                <a:latin typeface="Arial" panose="020B0604020202020204" pitchFamily="34" charset="0"/>
              </a:rPr>
              <a:t>obligaciones declaradas.  </a:t>
            </a:r>
          </a:p>
        </p:txBody>
      </p:sp>
      <p:sp>
        <p:nvSpPr>
          <p:cNvPr id="35" name="34 Abrir llave"/>
          <p:cNvSpPr/>
          <p:nvPr/>
        </p:nvSpPr>
        <p:spPr>
          <a:xfrm>
            <a:off x="5121276" y="1187450"/>
            <a:ext cx="180975" cy="1104900"/>
          </a:xfrm>
          <a:prstGeom prst="leftBrace">
            <a:avLst/>
          </a:prstGeom>
          <a:ln>
            <a:solidFill>
              <a:srgbClr val="FFC000"/>
            </a:solidFill>
          </a:ln>
        </p:spPr>
        <p:style>
          <a:lnRef idx="2">
            <a:schemeClr val="accent1"/>
          </a:lnRef>
          <a:fillRef idx="0">
            <a:schemeClr val="accent1"/>
          </a:fillRef>
          <a:effectRef idx="1">
            <a:schemeClr val="accent1"/>
          </a:effectRef>
          <a:fontRef idx="minor">
            <a:schemeClr val="tx1"/>
          </a:fontRef>
        </p:style>
        <p:txBody>
          <a:bodyPr anchor="ctr"/>
          <a:lstStyle/>
          <a:p>
            <a:pPr algn="just">
              <a:defRPr/>
            </a:pPr>
            <a:endParaRPr lang="es-CO" sz="1600">
              <a:latin typeface="Arial" panose="020B0604020202020204" pitchFamily="34" charset="0"/>
              <a:cs typeface="Arial" panose="020B0604020202020204" pitchFamily="34" charset="0"/>
            </a:endParaRPr>
          </a:p>
        </p:txBody>
      </p:sp>
      <p:sp>
        <p:nvSpPr>
          <p:cNvPr id="36" name="35 Abrir llave"/>
          <p:cNvSpPr/>
          <p:nvPr/>
        </p:nvSpPr>
        <p:spPr>
          <a:xfrm>
            <a:off x="5121276" y="2665414"/>
            <a:ext cx="180975" cy="2097087"/>
          </a:xfrm>
          <a:prstGeom prst="leftBrace">
            <a:avLst/>
          </a:prstGeom>
          <a:ln>
            <a:solidFill>
              <a:srgbClr val="FFC000"/>
            </a:solidFill>
          </a:ln>
        </p:spPr>
        <p:style>
          <a:lnRef idx="2">
            <a:schemeClr val="accent1"/>
          </a:lnRef>
          <a:fillRef idx="0">
            <a:schemeClr val="accent1"/>
          </a:fillRef>
          <a:effectRef idx="1">
            <a:schemeClr val="accent1"/>
          </a:effectRef>
          <a:fontRef idx="minor">
            <a:schemeClr val="tx1"/>
          </a:fontRef>
        </p:style>
        <p:txBody>
          <a:bodyPr anchor="ctr"/>
          <a:lstStyle/>
          <a:p>
            <a:pPr algn="just">
              <a:defRPr/>
            </a:pPr>
            <a:endParaRPr lang="es-CO" sz="1600">
              <a:latin typeface="Arial" panose="020B0604020202020204" pitchFamily="34" charset="0"/>
              <a:cs typeface="Arial" panose="020B0604020202020204" pitchFamily="34" charset="0"/>
            </a:endParaRPr>
          </a:p>
        </p:txBody>
      </p:sp>
      <p:sp>
        <p:nvSpPr>
          <p:cNvPr id="37" name="36 Abrir llave"/>
          <p:cNvSpPr/>
          <p:nvPr/>
        </p:nvSpPr>
        <p:spPr>
          <a:xfrm>
            <a:off x="5121276" y="5156200"/>
            <a:ext cx="180975" cy="889000"/>
          </a:xfrm>
          <a:prstGeom prst="leftBrace">
            <a:avLst/>
          </a:prstGeom>
          <a:ln>
            <a:solidFill>
              <a:srgbClr val="FFC000"/>
            </a:solidFill>
          </a:ln>
        </p:spPr>
        <p:style>
          <a:lnRef idx="2">
            <a:schemeClr val="accent1"/>
          </a:lnRef>
          <a:fillRef idx="0">
            <a:schemeClr val="accent1"/>
          </a:fillRef>
          <a:effectRef idx="1">
            <a:schemeClr val="accent1"/>
          </a:effectRef>
          <a:fontRef idx="minor">
            <a:schemeClr val="tx1"/>
          </a:fontRef>
        </p:style>
        <p:txBody>
          <a:bodyPr anchor="ctr"/>
          <a:lstStyle/>
          <a:p>
            <a:pPr algn="just">
              <a:defRPr/>
            </a:pPr>
            <a:endParaRPr lang="es-CO" sz="16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93367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3 Título"/>
          <p:cNvSpPr>
            <a:spLocks noGrp="1"/>
          </p:cNvSpPr>
          <p:nvPr>
            <p:ph type="ctrTitle"/>
          </p:nvPr>
        </p:nvSpPr>
        <p:spPr>
          <a:xfrm>
            <a:off x="2209800" y="1714489"/>
            <a:ext cx="7772400" cy="1829761"/>
          </a:xfrm>
        </p:spPr>
        <p:txBody>
          <a:bodyPr/>
          <a:lstStyle/>
          <a:p>
            <a:pPr>
              <a:defRPr/>
            </a:pPr>
            <a:r>
              <a:rPr lang="es-CO" dirty="0" smtClean="0">
                <a:effectLst/>
              </a:rPr>
              <a:t>ASPECTOS DE PROCEDIMIENTO</a:t>
            </a:r>
            <a:endParaRPr lang="en-US" dirty="0">
              <a:solidFill>
                <a:srgbClr val="C00000"/>
              </a:solidFill>
            </a:endParaRPr>
          </a:p>
        </p:txBody>
      </p:sp>
    </p:spTree>
    <p:extLst>
      <p:ext uri="{BB962C8B-B14F-4D97-AF65-F5344CB8AC3E}">
        <p14:creationId xmlns:p14="http://schemas.microsoft.com/office/powerpoint/2010/main" val="290392327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cto de flecha 20"/>
          <p:cNvCxnSpPr/>
          <p:nvPr/>
        </p:nvCxnSpPr>
        <p:spPr>
          <a:xfrm flipV="1">
            <a:off x="1974850" y="698501"/>
            <a:ext cx="8229600" cy="17463"/>
          </a:xfrm>
          <a:prstGeom prst="straightConnector1">
            <a:avLst/>
          </a:prstGeom>
          <a:ln>
            <a:solidFill>
              <a:schemeClr val="tx1">
                <a:lumMod val="85000"/>
                <a:lumOff val="15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3" name="Elipse 23"/>
          <p:cNvSpPr/>
          <p:nvPr/>
        </p:nvSpPr>
        <p:spPr>
          <a:xfrm>
            <a:off x="5222875" y="528639"/>
            <a:ext cx="323850" cy="339725"/>
          </a:xfrm>
          <a:prstGeom prst="ellipse">
            <a:avLst/>
          </a:prstGeom>
          <a:solidFill>
            <a:srgbClr val="AFC6B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solidFill>
                <a:prstClr val="white"/>
              </a:solidFill>
            </a:endParaRPr>
          </a:p>
        </p:txBody>
      </p:sp>
      <p:sp>
        <p:nvSpPr>
          <p:cNvPr id="67588" name="Marcador de contenido 2"/>
          <p:cNvSpPr txBox="1">
            <a:spLocks/>
          </p:cNvSpPr>
          <p:nvPr/>
        </p:nvSpPr>
        <p:spPr bwMode="auto">
          <a:xfrm>
            <a:off x="5507038" y="336550"/>
            <a:ext cx="4805362"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es-ES" altLang="es-CO" sz="2000">
                <a:solidFill>
                  <a:srgbClr val="262626"/>
                </a:solidFill>
                <a:latin typeface="Helvetica Neue "/>
                <a:ea typeface="Helvetica Neue Light"/>
                <a:cs typeface="Helvetica Neue Light"/>
              </a:rPr>
              <a:t>PROCESO DE DETERMINACIÓN</a:t>
            </a:r>
          </a:p>
        </p:txBody>
      </p:sp>
      <p:sp>
        <p:nvSpPr>
          <p:cNvPr id="5" name="Elipse 9"/>
          <p:cNvSpPr/>
          <p:nvPr/>
        </p:nvSpPr>
        <p:spPr>
          <a:xfrm>
            <a:off x="5219865" y="530666"/>
            <a:ext cx="325120" cy="339134"/>
          </a:xfrm>
          <a:prstGeom prst="ellipse">
            <a:avLst/>
          </a:prstGeom>
          <a:solidFill>
            <a:srgbClr val="008000"/>
          </a:solidFill>
          <a:ln/>
        </p:spPr>
        <p:style>
          <a:lnRef idx="0">
            <a:schemeClr val="dk1"/>
          </a:lnRef>
          <a:fillRef idx="3">
            <a:schemeClr val="dk1"/>
          </a:fillRef>
          <a:effectRef idx="3">
            <a:schemeClr val="dk1"/>
          </a:effectRef>
          <a:fontRef idx="minor">
            <a:schemeClr val="lt1"/>
          </a:fontRef>
        </p:style>
        <p:txBody>
          <a:bodyPr anchor="ctr"/>
          <a:lstStyle/>
          <a:p>
            <a:pPr algn="ctr">
              <a:defRPr/>
            </a:pPr>
            <a:endParaRPr lang="es-ES" dirty="0">
              <a:solidFill>
                <a:prstClr val="white"/>
              </a:solidFill>
            </a:endParaRPr>
          </a:p>
        </p:txBody>
      </p:sp>
      <p:sp>
        <p:nvSpPr>
          <p:cNvPr id="8" name="7 CuadroTexto"/>
          <p:cNvSpPr txBox="1"/>
          <p:nvPr/>
        </p:nvSpPr>
        <p:spPr>
          <a:xfrm>
            <a:off x="4511676" y="1114425"/>
            <a:ext cx="3863975" cy="369332"/>
          </a:xfrm>
          <a:prstGeom prst="rect">
            <a:avLst/>
          </a:prstGeom>
          <a:solidFill>
            <a:schemeClr val="accent3">
              <a:lumMod val="20000"/>
              <a:lumOff val="80000"/>
            </a:schemeClr>
          </a:solidFill>
          <a:ln>
            <a:solidFill>
              <a:schemeClr val="accent3">
                <a:lumMod val="50000"/>
              </a:schemeClr>
            </a:solidFill>
          </a:ln>
        </p:spPr>
        <p:txBody>
          <a:bodyPr>
            <a:spAutoFit/>
          </a:bodyPr>
          <a:lstStyle/>
          <a:p>
            <a:pPr algn="ctr">
              <a:defRPr/>
            </a:pPr>
            <a:r>
              <a:rPr lang="es-CO" dirty="0"/>
              <a:t>Requerimiento de información</a:t>
            </a:r>
          </a:p>
        </p:txBody>
      </p:sp>
      <p:sp>
        <p:nvSpPr>
          <p:cNvPr id="9" name="8 CuadroTexto"/>
          <p:cNvSpPr txBox="1"/>
          <p:nvPr/>
        </p:nvSpPr>
        <p:spPr>
          <a:xfrm>
            <a:off x="4503738" y="2903538"/>
            <a:ext cx="3878262" cy="646331"/>
          </a:xfrm>
          <a:prstGeom prst="rect">
            <a:avLst/>
          </a:prstGeom>
          <a:solidFill>
            <a:schemeClr val="accent3">
              <a:lumMod val="20000"/>
              <a:lumOff val="80000"/>
            </a:schemeClr>
          </a:solidFill>
          <a:ln>
            <a:solidFill>
              <a:srgbClr val="008000"/>
            </a:solidFill>
          </a:ln>
        </p:spPr>
        <p:txBody>
          <a:bodyPr>
            <a:spAutoFit/>
          </a:bodyPr>
          <a:lstStyle>
            <a:defPPr>
              <a:defRPr lang="es-CO"/>
            </a:defPPr>
            <a:lvl1pPr algn="ctr">
              <a:defRPr b="1">
                <a:latin typeface="Arial" pitchFamily="34" charset="0"/>
                <a:cs typeface="Arial" pitchFamily="34" charset="0"/>
              </a:defRPr>
            </a:lvl1pPr>
          </a:lstStyle>
          <a:p>
            <a:pPr>
              <a:defRPr/>
            </a:pPr>
            <a:r>
              <a:rPr lang="es-CO" b="0" dirty="0"/>
              <a:t>Requerimiento para declarar o corregir</a:t>
            </a:r>
          </a:p>
        </p:txBody>
      </p:sp>
      <p:sp>
        <p:nvSpPr>
          <p:cNvPr id="10" name="9 CuadroTexto"/>
          <p:cNvSpPr txBox="1"/>
          <p:nvPr/>
        </p:nvSpPr>
        <p:spPr>
          <a:xfrm>
            <a:off x="4503738" y="4303714"/>
            <a:ext cx="3878262" cy="369332"/>
          </a:xfrm>
          <a:prstGeom prst="rect">
            <a:avLst/>
          </a:prstGeom>
          <a:solidFill>
            <a:schemeClr val="accent3">
              <a:lumMod val="20000"/>
              <a:lumOff val="80000"/>
            </a:schemeClr>
          </a:solidFill>
          <a:ln>
            <a:solidFill>
              <a:srgbClr val="008000"/>
            </a:solidFill>
          </a:ln>
        </p:spPr>
        <p:txBody>
          <a:bodyPr>
            <a:spAutoFit/>
          </a:bodyPr>
          <a:lstStyle>
            <a:defPPr>
              <a:defRPr lang="es-CO"/>
            </a:defPPr>
            <a:lvl1pPr algn="ctr">
              <a:defRPr b="1">
                <a:latin typeface="Arial" pitchFamily="34" charset="0"/>
                <a:cs typeface="Arial" pitchFamily="34" charset="0"/>
              </a:defRPr>
            </a:lvl1pPr>
          </a:lstStyle>
          <a:p>
            <a:pPr>
              <a:defRPr/>
            </a:pPr>
            <a:r>
              <a:rPr lang="es-CO" b="0" dirty="0"/>
              <a:t>Liquidación oficial</a:t>
            </a:r>
          </a:p>
        </p:txBody>
      </p:sp>
      <p:sp>
        <p:nvSpPr>
          <p:cNvPr id="11" name="10 CuadroTexto"/>
          <p:cNvSpPr txBox="1"/>
          <p:nvPr/>
        </p:nvSpPr>
        <p:spPr>
          <a:xfrm>
            <a:off x="4518025" y="5413375"/>
            <a:ext cx="3849688" cy="369332"/>
          </a:xfrm>
          <a:prstGeom prst="rect">
            <a:avLst/>
          </a:prstGeom>
          <a:solidFill>
            <a:schemeClr val="accent3">
              <a:lumMod val="20000"/>
              <a:lumOff val="80000"/>
            </a:schemeClr>
          </a:solidFill>
          <a:ln>
            <a:solidFill>
              <a:srgbClr val="008000"/>
            </a:solidFill>
          </a:ln>
        </p:spPr>
        <p:txBody>
          <a:bodyPr>
            <a:spAutoFit/>
          </a:bodyPr>
          <a:lstStyle>
            <a:defPPr>
              <a:defRPr lang="es-CO"/>
            </a:defPPr>
            <a:lvl1pPr algn="ctr">
              <a:defRPr b="1">
                <a:latin typeface="Arial" pitchFamily="34" charset="0"/>
                <a:cs typeface="Arial" pitchFamily="34" charset="0"/>
              </a:defRPr>
            </a:lvl1pPr>
          </a:lstStyle>
          <a:p>
            <a:pPr>
              <a:defRPr/>
            </a:pPr>
            <a:r>
              <a:rPr lang="es-CO" b="0" dirty="0"/>
              <a:t>Fallo</a:t>
            </a:r>
          </a:p>
        </p:txBody>
      </p:sp>
      <p:sp>
        <p:nvSpPr>
          <p:cNvPr id="67596" name="11 CuadroTexto"/>
          <p:cNvSpPr txBox="1">
            <a:spLocks noChangeArrowheads="1"/>
          </p:cNvSpPr>
          <p:nvPr/>
        </p:nvSpPr>
        <p:spPr bwMode="auto">
          <a:xfrm>
            <a:off x="3175000" y="4303714"/>
            <a:ext cx="1250950" cy="338554"/>
          </a:xfrm>
          <a:prstGeom prst="rect">
            <a:avLst/>
          </a:prstGeom>
          <a:solidFill>
            <a:srgbClr val="008000"/>
          </a:solidFill>
          <a:ln w="9525">
            <a:solidFill>
              <a:srgbClr val="008000"/>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CO" sz="1600" b="1" dirty="0">
                <a:solidFill>
                  <a:schemeClr val="bg1"/>
                </a:solidFill>
                <a:latin typeface="Arial" panose="020B0604020202020204" pitchFamily="34" charset="0"/>
              </a:rPr>
              <a:t>6 meses</a:t>
            </a:r>
          </a:p>
        </p:txBody>
      </p:sp>
      <p:sp>
        <p:nvSpPr>
          <p:cNvPr id="67597" name="12 CuadroTexto"/>
          <p:cNvSpPr txBox="1">
            <a:spLocks noChangeArrowheads="1"/>
          </p:cNvSpPr>
          <p:nvPr/>
        </p:nvSpPr>
        <p:spPr bwMode="auto">
          <a:xfrm>
            <a:off x="3063863" y="868059"/>
            <a:ext cx="1246188" cy="338554"/>
          </a:xfrm>
          <a:prstGeom prst="rect">
            <a:avLst/>
          </a:prstGeom>
          <a:ln/>
          <a:extLst/>
        </p:spPr>
        <p:style>
          <a:lnRef idx="0">
            <a:schemeClr val="accent5"/>
          </a:lnRef>
          <a:fillRef idx="3">
            <a:schemeClr val="accent5"/>
          </a:fillRef>
          <a:effectRef idx="3">
            <a:schemeClr val="accent5"/>
          </a:effectRef>
          <a:fontRef idx="minor">
            <a:schemeClr val="lt1"/>
          </a:fontRef>
        </p:style>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CO" sz="1600" b="1" dirty="0">
                <a:solidFill>
                  <a:schemeClr val="bg1">
                    <a:lumMod val="95000"/>
                  </a:schemeClr>
                </a:solidFill>
                <a:latin typeface="Arial" panose="020B0604020202020204" pitchFamily="34" charset="0"/>
              </a:rPr>
              <a:t>Términos </a:t>
            </a:r>
          </a:p>
        </p:txBody>
      </p:sp>
      <p:sp>
        <p:nvSpPr>
          <p:cNvPr id="67598" name="13 CuadroTexto"/>
          <p:cNvSpPr txBox="1">
            <a:spLocks noChangeArrowheads="1"/>
          </p:cNvSpPr>
          <p:nvPr/>
        </p:nvSpPr>
        <p:spPr bwMode="auto">
          <a:xfrm>
            <a:off x="3175000" y="5413375"/>
            <a:ext cx="1250950" cy="338554"/>
          </a:xfrm>
          <a:prstGeom prst="rect">
            <a:avLst/>
          </a:prstGeom>
          <a:solidFill>
            <a:srgbClr val="008000"/>
          </a:solidFill>
          <a:ln w="9525">
            <a:solidFill>
              <a:srgbClr val="008000"/>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CO" sz="1600" b="1">
                <a:solidFill>
                  <a:schemeClr val="bg1"/>
                </a:solidFill>
                <a:latin typeface="Arial" panose="020B0604020202020204" pitchFamily="34" charset="0"/>
              </a:rPr>
              <a:t>6 meses</a:t>
            </a:r>
          </a:p>
        </p:txBody>
      </p:sp>
      <p:sp>
        <p:nvSpPr>
          <p:cNvPr id="67599" name="15 CuadroTexto"/>
          <p:cNvSpPr txBox="1">
            <a:spLocks noChangeArrowheads="1"/>
          </p:cNvSpPr>
          <p:nvPr/>
        </p:nvSpPr>
        <p:spPr bwMode="auto">
          <a:xfrm>
            <a:off x="3175000" y="3602039"/>
            <a:ext cx="1250950" cy="314325"/>
          </a:xfrm>
          <a:prstGeom prst="rect">
            <a:avLst/>
          </a:prstGeom>
          <a:solidFill>
            <a:srgbClr val="FFC000"/>
          </a:solidFill>
          <a:ln w="9525">
            <a:solidFill>
              <a:srgbClr val="FFC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CO" sz="1600" b="1" dirty="0">
                <a:latin typeface="Arial" panose="020B0604020202020204" pitchFamily="34" charset="0"/>
              </a:rPr>
              <a:t>1 mes</a:t>
            </a:r>
          </a:p>
        </p:txBody>
      </p:sp>
      <p:sp>
        <p:nvSpPr>
          <p:cNvPr id="67600" name="16 CuadroTexto"/>
          <p:cNvSpPr txBox="1">
            <a:spLocks noChangeArrowheads="1"/>
          </p:cNvSpPr>
          <p:nvPr/>
        </p:nvSpPr>
        <p:spPr bwMode="auto">
          <a:xfrm>
            <a:off x="3179764" y="4722814"/>
            <a:ext cx="1246187" cy="300037"/>
          </a:xfrm>
          <a:prstGeom prst="rect">
            <a:avLst/>
          </a:prstGeom>
          <a:solidFill>
            <a:srgbClr val="FFC000"/>
          </a:solidFill>
          <a:ln w="9525">
            <a:solidFill>
              <a:srgbClr val="FFC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CO" sz="1600" b="1">
                <a:latin typeface="Arial" panose="020B0604020202020204" pitchFamily="34" charset="0"/>
              </a:rPr>
              <a:t>10 días h.</a:t>
            </a:r>
          </a:p>
        </p:txBody>
      </p:sp>
      <p:sp>
        <p:nvSpPr>
          <p:cNvPr id="18" name="17 CuadroTexto"/>
          <p:cNvSpPr txBox="1"/>
          <p:nvPr/>
        </p:nvSpPr>
        <p:spPr>
          <a:xfrm>
            <a:off x="4506913" y="2208213"/>
            <a:ext cx="3873500" cy="646331"/>
          </a:xfrm>
          <a:prstGeom prst="rect">
            <a:avLst/>
          </a:prstGeom>
          <a:solidFill>
            <a:schemeClr val="accent3">
              <a:lumMod val="20000"/>
              <a:lumOff val="80000"/>
            </a:schemeClr>
          </a:solidFill>
          <a:ln>
            <a:solidFill>
              <a:srgbClr val="008000"/>
            </a:solidFill>
          </a:ln>
        </p:spPr>
        <p:txBody>
          <a:bodyPr>
            <a:spAutoFit/>
          </a:bodyPr>
          <a:lstStyle>
            <a:defPPr>
              <a:defRPr lang="es-CO"/>
            </a:defPPr>
            <a:lvl1pPr algn="ctr">
              <a:defRPr b="1">
                <a:latin typeface="Arial" pitchFamily="34" charset="0"/>
                <a:cs typeface="Arial" pitchFamily="34" charset="0"/>
              </a:defRPr>
            </a:lvl1pPr>
          </a:lstStyle>
          <a:p>
            <a:pPr>
              <a:defRPr/>
            </a:pPr>
            <a:r>
              <a:rPr lang="es-CO" b="0" dirty="0"/>
              <a:t>Procesamiento de información y análisis</a:t>
            </a:r>
          </a:p>
        </p:txBody>
      </p:sp>
      <p:sp>
        <p:nvSpPr>
          <p:cNvPr id="67602" name="18 CuadroTexto"/>
          <p:cNvSpPr txBox="1">
            <a:spLocks noChangeArrowheads="1"/>
          </p:cNvSpPr>
          <p:nvPr/>
        </p:nvSpPr>
        <p:spPr bwMode="auto">
          <a:xfrm>
            <a:off x="708025" y="4238352"/>
            <a:ext cx="1266825" cy="338137"/>
          </a:xfrm>
          <a:prstGeom prst="rect">
            <a:avLst/>
          </a:prstGeom>
          <a:solidFill>
            <a:srgbClr val="FFC000"/>
          </a:solidFill>
          <a:ln w="9525">
            <a:solidFill>
              <a:srgbClr val="FFC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CO" sz="1600" b="1" dirty="0">
                <a:latin typeface="Arial" panose="020B0604020202020204" pitchFamily="34" charset="0"/>
              </a:rPr>
              <a:t>Aportantes</a:t>
            </a:r>
          </a:p>
        </p:txBody>
      </p:sp>
      <p:sp>
        <p:nvSpPr>
          <p:cNvPr id="20" name="19 CuadroTexto"/>
          <p:cNvSpPr txBox="1"/>
          <p:nvPr/>
        </p:nvSpPr>
        <p:spPr>
          <a:xfrm>
            <a:off x="922091" y="3712187"/>
            <a:ext cx="838692" cy="338554"/>
          </a:xfrm>
          <a:prstGeom prst="rect">
            <a:avLst/>
          </a:prstGeom>
          <a:solidFill>
            <a:srgbClr val="008000"/>
          </a:solidFill>
          <a:ln/>
        </p:spPr>
        <p:style>
          <a:lnRef idx="0">
            <a:schemeClr val="accent3"/>
          </a:lnRef>
          <a:fillRef idx="3">
            <a:schemeClr val="accent3"/>
          </a:fillRef>
          <a:effectRef idx="3">
            <a:schemeClr val="accent3"/>
          </a:effectRef>
          <a:fontRef idx="minor">
            <a:schemeClr val="lt1"/>
          </a:fontRef>
        </p:style>
        <p:txBody>
          <a:bodyPr>
            <a:spAutoFit/>
          </a:bodyPr>
          <a:lstStyle>
            <a:defPPr>
              <a:defRPr lang="es-CO"/>
            </a:defPPr>
            <a:lvl1pPr algn="ctr">
              <a:defRPr b="1">
                <a:latin typeface="Arial" pitchFamily="34" charset="0"/>
                <a:cs typeface="Arial" pitchFamily="34" charset="0"/>
              </a:defRPr>
            </a:lvl1pPr>
          </a:lstStyle>
          <a:p>
            <a:pPr>
              <a:defRPr/>
            </a:pPr>
            <a:r>
              <a:rPr lang="es-CO" sz="1600" dirty="0"/>
              <a:t>UGPP</a:t>
            </a:r>
          </a:p>
        </p:txBody>
      </p:sp>
      <p:sp>
        <p:nvSpPr>
          <p:cNvPr id="21" name="20 CuadroTexto"/>
          <p:cNvSpPr txBox="1"/>
          <p:nvPr/>
        </p:nvSpPr>
        <p:spPr>
          <a:xfrm>
            <a:off x="4511676" y="1525589"/>
            <a:ext cx="3863975" cy="314325"/>
          </a:xfrm>
          <a:prstGeom prst="rect">
            <a:avLst/>
          </a:prstGeom>
          <a:solidFill>
            <a:srgbClr val="FFFFCC"/>
          </a:solidFill>
          <a:ln>
            <a:solidFill>
              <a:srgbClr val="FFC000"/>
            </a:solidFill>
          </a:ln>
        </p:spPr>
        <p:style>
          <a:lnRef idx="1">
            <a:schemeClr val="accent6"/>
          </a:lnRef>
          <a:fillRef idx="2">
            <a:schemeClr val="accent6"/>
          </a:fillRef>
          <a:effectRef idx="1">
            <a:schemeClr val="accent6"/>
          </a:effectRef>
          <a:fontRef idx="minor">
            <a:schemeClr val="dk1"/>
          </a:fontRef>
        </p:style>
        <p:txBody>
          <a:bodyPr/>
          <a:lstStyle/>
          <a:p>
            <a:pPr algn="ctr">
              <a:defRPr/>
            </a:pPr>
            <a:r>
              <a:rPr lang="es-CO" sz="1600" dirty="0">
                <a:latin typeface="Arial" pitchFamily="34" charset="0"/>
                <a:cs typeface="Arial" pitchFamily="34" charset="0"/>
              </a:rPr>
              <a:t>Envío de información</a:t>
            </a:r>
          </a:p>
        </p:txBody>
      </p:sp>
      <p:sp>
        <p:nvSpPr>
          <p:cNvPr id="22" name="21 Flecha abajo"/>
          <p:cNvSpPr/>
          <p:nvPr/>
        </p:nvSpPr>
        <p:spPr>
          <a:xfrm>
            <a:off x="6323272" y="1875545"/>
            <a:ext cx="239486" cy="277525"/>
          </a:xfrm>
          <a:prstGeom prst="downArrow">
            <a:avLst/>
          </a:prstGeom>
          <a:solidFill>
            <a:schemeClr val="bg1">
              <a:lumMod val="50000"/>
            </a:schemeClr>
          </a:solidFill>
          <a:ln>
            <a:solidFill>
              <a:schemeClr val="bg1">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dirty="0"/>
          </a:p>
        </p:txBody>
      </p:sp>
      <p:sp>
        <p:nvSpPr>
          <p:cNvPr id="67610" name="22 CuadroTexto"/>
          <p:cNvSpPr txBox="1">
            <a:spLocks noChangeArrowheads="1"/>
          </p:cNvSpPr>
          <p:nvPr/>
        </p:nvSpPr>
        <p:spPr bwMode="auto">
          <a:xfrm>
            <a:off x="4511676" y="3602039"/>
            <a:ext cx="3863975" cy="314325"/>
          </a:xfrm>
          <a:prstGeom prst="rect">
            <a:avLst/>
          </a:prstGeom>
          <a:solidFill>
            <a:srgbClr val="FFFFCC"/>
          </a:solidFill>
          <a:ln w="9525">
            <a:solidFill>
              <a:srgbClr val="FFC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CO" sz="1600">
                <a:latin typeface="Arial" panose="020B0604020202020204" pitchFamily="34" charset="0"/>
              </a:rPr>
              <a:t>Respuesta</a:t>
            </a:r>
          </a:p>
        </p:txBody>
      </p:sp>
      <p:sp>
        <p:nvSpPr>
          <p:cNvPr id="24" name="23 Flecha abajo"/>
          <p:cNvSpPr/>
          <p:nvPr/>
        </p:nvSpPr>
        <p:spPr>
          <a:xfrm>
            <a:off x="6323272" y="3960827"/>
            <a:ext cx="239486" cy="277525"/>
          </a:xfrm>
          <a:prstGeom prst="downArrow">
            <a:avLst/>
          </a:prstGeom>
          <a:solidFill>
            <a:schemeClr val="bg1">
              <a:lumMod val="50000"/>
            </a:schemeClr>
          </a:solidFill>
          <a:ln>
            <a:solidFill>
              <a:schemeClr val="accent3">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dirty="0"/>
          </a:p>
        </p:txBody>
      </p:sp>
      <p:sp>
        <p:nvSpPr>
          <p:cNvPr id="67614" name="24 CuadroTexto"/>
          <p:cNvSpPr txBox="1">
            <a:spLocks noChangeArrowheads="1"/>
          </p:cNvSpPr>
          <p:nvPr/>
        </p:nvSpPr>
        <p:spPr bwMode="auto">
          <a:xfrm>
            <a:off x="4511676" y="4716464"/>
            <a:ext cx="3863975" cy="312737"/>
          </a:xfrm>
          <a:prstGeom prst="rect">
            <a:avLst/>
          </a:prstGeom>
          <a:solidFill>
            <a:srgbClr val="FFFFCC"/>
          </a:solidFill>
          <a:ln w="9525">
            <a:solidFill>
              <a:srgbClr val="FFC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CO" sz="1600">
                <a:latin typeface="Arial" panose="020B0604020202020204" pitchFamily="34" charset="0"/>
              </a:rPr>
              <a:t>Recurso de reconsideración</a:t>
            </a:r>
          </a:p>
        </p:txBody>
      </p:sp>
      <p:sp>
        <p:nvSpPr>
          <p:cNvPr id="26" name="25 Flecha abajo"/>
          <p:cNvSpPr/>
          <p:nvPr/>
        </p:nvSpPr>
        <p:spPr>
          <a:xfrm>
            <a:off x="6323272" y="5082029"/>
            <a:ext cx="239486" cy="277525"/>
          </a:xfrm>
          <a:prstGeom prst="downArrow">
            <a:avLst/>
          </a:prstGeom>
          <a:solidFill>
            <a:schemeClr val="bg1">
              <a:lumMod val="50000"/>
            </a:schemeClr>
          </a:solidFill>
          <a:ln>
            <a:solidFill>
              <a:schemeClr val="accent3">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dirty="0"/>
          </a:p>
        </p:txBody>
      </p:sp>
      <p:sp>
        <p:nvSpPr>
          <p:cNvPr id="27" name="26 Flecha abajo"/>
          <p:cNvSpPr/>
          <p:nvPr/>
        </p:nvSpPr>
        <p:spPr>
          <a:xfrm>
            <a:off x="6332372" y="5836408"/>
            <a:ext cx="239486" cy="277525"/>
          </a:xfrm>
          <a:prstGeom prst="downArrow">
            <a:avLst/>
          </a:prstGeom>
          <a:solidFill>
            <a:schemeClr val="bg1">
              <a:lumMod val="50000"/>
            </a:schemeClr>
          </a:solidFill>
          <a:ln>
            <a:solidFill>
              <a:schemeClr val="accent3">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dirty="0"/>
          </a:p>
        </p:txBody>
      </p:sp>
      <p:sp>
        <p:nvSpPr>
          <p:cNvPr id="28" name="27 CuadroTexto"/>
          <p:cNvSpPr txBox="1"/>
          <p:nvPr/>
        </p:nvSpPr>
        <p:spPr>
          <a:xfrm>
            <a:off x="4551363" y="6196014"/>
            <a:ext cx="3848100" cy="369332"/>
          </a:xfrm>
          <a:prstGeom prst="rect">
            <a:avLst/>
          </a:prstGeom>
          <a:solidFill>
            <a:schemeClr val="accent3">
              <a:lumMod val="20000"/>
              <a:lumOff val="80000"/>
            </a:schemeClr>
          </a:solidFill>
          <a:ln>
            <a:solidFill>
              <a:srgbClr val="008000"/>
            </a:solidFill>
          </a:ln>
        </p:spPr>
        <p:txBody>
          <a:bodyPr>
            <a:spAutoFit/>
          </a:bodyPr>
          <a:lstStyle>
            <a:defPPr>
              <a:defRPr lang="es-CO"/>
            </a:defPPr>
            <a:lvl1pPr algn="ctr">
              <a:defRPr b="1">
                <a:latin typeface="Arial" pitchFamily="34" charset="0"/>
                <a:cs typeface="Arial" pitchFamily="34" charset="0"/>
              </a:defRPr>
            </a:lvl1pPr>
          </a:lstStyle>
          <a:p>
            <a:pPr>
              <a:defRPr/>
            </a:pPr>
            <a:r>
              <a:rPr lang="es-CO" b="0" dirty="0"/>
              <a:t>COBRANZAS</a:t>
            </a:r>
          </a:p>
        </p:txBody>
      </p:sp>
      <p:sp>
        <p:nvSpPr>
          <p:cNvPr id="29" name="15 CuadroTexto"/>
          <p:cNvSpPr txBox="1">
            <a:spLocks noChangeArrowheads="1"/>
          </p:cNvSpPr>
          <p:nvPr/>
        </p:nvSpPr>
        <p:spPr bwMode="auto">
          <a:xfrm>
            <a:off x="3063863" y="1533090"/>
            <a:ext cx="1250950" cy="314325"/>
          </a:xfrm>
          <a:prstGeom prst="rect">
            <a:avLst/>
          </a:prstGeom>
          <a:solidFill>
            <a:srgbClr val="FFC000"/>
          </a:solidFill>
          <a:ln w="9525">
            <a:solidFill>
              <a:srgbClr val="FFC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CO" sz="1600" b="1" dirty="0">
                <a:latin typeface="Arial" panose="020B0604020202020204" pitchFamily="34" charset="0"/>
              </a:rPr>
              <a:t>2</a:t>
            </a:r>
            <a:r>
              <a:rPr lang="es-CO" altLang="es-CO" sz="1600" b="1" dirty="0" smtClean="0">
                <a:latin typeface="Arial" panose="020B0604020202020204" pitchFamily="34" charset="0"/>
              </a:rPr>
              <a:t> meses</a:t>
            </a:r>
            <a:endParaRPr lang="es-CO" altLang="es-CO" sz="1600" b="1" dirty="0">
              <a:latin typeface="Arial" panose="020B0604020202020204" pitchFamily="34" charset="0"/>
            </a:endParaRPr>
          </a:p>
        </p:txBody>
      </p:sp>
      <p:sp>
        <p:nvSpPr>
          <p:cNvPr id="30" name="11 CuadroTexto"/>
          <p:cNvSpPr txBox="1">
            <a:spLocks noChangeArrowheads="1"/>
          </p:cNvSpPr>
          <p:nvPr/>
        </p:nvSpPr>
        <p:spPr bwMode="auto">
          <a:xfrm>
            <a:off x="3059101" y="2550112"/>
            <a:ext cx="1250950" cy="584775"/>
          </a:xfrm>
          <a:prstGeom prst="rect">
            <a:avLst/>
          </a:prstGeom>
          <a:solidFill>
            <a:srgbClr val="008000"/>
          </a:solidFill>
          <a:ln w="9525">
            <a:solidFill>
              <a:srgbClr val="008000"/>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CO" sz="1600" b="1" dirty="0">
                <a:solidFill>
                  <a:schemeClr val="bg1"/>
                </a:solidFill>
                <a:latin typeface="Arial" panose="020B0604020202020204" pitchFamily="34" charset="0"/>
              </a:rPr>
              <a:t>6 </a:t>
            </a:r>
            <a:r>
              <a:rPr lang="es-CO" altLang="es-CO" sz="1600" b="1" dirty="0" smtClean="0">
                <a:solidFill>
                  <a:schemeClr val="bg1"/>
                </a:solidFill>
                <a:latin typeface="Arial" panose="020B0604020202020204" pitchFamily="34" charset="0"/>
              </a:rPr>
              <a:t>meses aprox.</a:t>
            </a:r>
            <a:endParaRPr lang="es-CO" altLang="es-CO" sz="1600" b="1" dirty="0">
              <a:solidFill>
                <a:schemeClr val="bg1"/>
              </a:solidFill>
              <a:latin typeface="Arial" panose="020B0604020202020204" pitchFamily="34" charset="0"/>
            </a:endParaRPr>
          </a:p>
        </p:txBody>
      </p:sp>
    </p:spTree>
    <p:extLst>
      <p:ext uri="{BB962C8B-B14F-4D97-AF65-F5344CB8AC3E}">
        <p14:creationId xmlns:p14="http://schemas.microsoft.com/office/powerpoint/2010/main" val="4471059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7762" name="AutoShape 6" descr="data:image/jpg;base64,/9j/4AAQSkZJRgABAQAAAQABAAD/2wCEAAkGBhQSEBQUEhQUFRQUFxQUFBYXFRQUFBUUFRQWFRQQFBYXHCYeGBojGRQUHy8gIycpLCwsFR4xNTAqNSYrLCkBCQoKDgwOFw8PGikcGBwpKSkpKSkpKSkpKSkpKSkpKSkpKSkpKSkpKSkpKSwpKSkpKSkpLCksKSksLCwpKSkpKf/AABEIAOQA3QMBIgACEQEDEQH/xAAcAAABBQEBAQAAAAAAAAAAAAAAAQMEBQYCBwj/xABAEAABAwIEAwUFBQcDBAMAAAABAAIDBBEFEiExBkFREyJhcYEHMpGhsRQjQlLBM2JyktHh8IKishZj0vFDc5P/xAAYAQEBAQEBAAAAAAAAAAAAAAAAAgMBBP/EACIRAQEAAgIDAQACAwAAAAAAAAABAhESMQMhQVETYSIyQv/aAAwDAQACEQMRAD8A9xQhCAQhCAQhCAQhCAQhCATUs4ba+l/h1ThVRijLvHPa4vp3b/Ozz8Fy3Udk2dmxYDYZtHHTqCNL/H4JaTFQ7R2h0vb3RfYX5/3UZjLBcuiB+vqNljzqtReApVXYfUE92ws2wvfXbpZWF1tLtNhUi5fIALnZVUmIOO1hryv7t9fkVy3RJtZS1Aba/O/yt/UKO7Em6eJAPhc21+fwUAMOtyTcc99QL6+JF0rYgFHNXFLlxQAXAJ1/2ixzfC/qE6zEGkN373hsoBajRc501FuyYHUG48F1mVODpYHf/PJO09RY3cSTbny8APFXM9ucVqhNxyXXYKtJUiVIgVCEIBCEIBCEIBCEIBCEIBV+JaWPPX/0p5VdiztvJRn07O0ZpSpmmkuLdE+sJ7XozDNYkjcH0Hj+ilzYgbiwOrfMXNrfBV0R++cPIqWAqmV0XQ7RxOuwOnU21B+bvkka2wsukJsIlSLiWYNC4CWSyjmZRpam5TfaqbVaTmSp5kir2SJ5sqSuJ8cpbcg9NOthYC52CnUM5LddxufHwVUyROiYtuQfLztbRa45OWLtImKSoDmix5C/wT62ZlQhCAQhCAQhCAQhCAQhCBCqnEzcnwsrYqpnN3HzKz8nWnZ2rKWWz7dVYqom7sg81bArDFrkhRazv8AApyrsON5JT+9b4KxXY5kEIKannyhdTBNOGhVE9Xcriqq7qnrsVDNN3HYfqVNaSLN84G5Qye6oYJXPNyraLQLld0mtkUhj1BY5SGFccTY5FKY6+igxFTIWq45U2gnAcW6AHa9hqOis0xBTADUC/NP2XoxmoypUIQqcCEIQCEIQCEIQCEIQIVTkq4cqZZeRWKtxRtiCrCE90FRcVbdl+ifpj3G+Sx+1p8iFg2oeerz9VZquwUfdnxcfqrFdx6cy7NTTZQqWsrLlS8RlWOxrFjm7KLV/4jyaP6rnapCYxjuTuM1f8m+fioFBTOcczrkne6dw/BAO883O/r4q3YwDZc3Ip1TxWCkNKr5sUY3S9z0ChvxFz/Loklrm14ato53SNrCVV00JKvqLDuq7pxLoLlaHDabmeWyhUFFfT4q9jZYWC0wxZ5V0EJUi3QVCEIBCEIBCEIBCEIBCEIEKy+IVZZIWnk648itOVn8VMT5QdC61hzBPWyy8k9Lw7E5zxG3MXCWlP3Y8lGje8j3XC+libadW87LifOBZoLhz7wuD0ubLFZ7B22iHmfqpt1namomDrZJAR0sQfI8/RQ3cSOae+7IL2IeC3XprbVN6d47R+K8bLXiGLWV/+wc3FQ6LDxG0czuTzJ5kqbTUlO6V0oAD3buzOcSPJxsPRQ8bwapkt2BBjO59149Do4fwkqe1SaMVuNRx7m56BUtRjr5NB3W+H9VPpOCzu99z4D9Sryi4SjHInzK7NFZmkpSeq0OHYITa4WloeHwNmq7psItvotNWs7VFRYUG8lc0uGE76fVWcVK1uwTwCuYfqbkbihDRYJ1FkLVASJUiBUIQgEIQgEIQgEISXQKhcufbdMOr2jqfJc3IHKh1mk+B+ixr6rIwvY0ueS7RouXWJAB5C4t8Vo6quuDewbzv08VjMb4rOYQ0+rnHKCOp0sF5/LnG3jxtNUuI1sr8rYWRtFs2Z5eWnf8ADYei44txySjDGtcx8shHdINrDnob+q1WFUHYxNZe53ceZcdys5jHBTqmq7aWYBo0Y0C5A9SpVLun8NqKuSISPZGXb2aT6XDr6+N1xUcWxA5Ktrob6ESAOYfUAtI8DZXmGU3ZDs75rAEHw2WI47rBLWww6ZWEF3meXwT0d3UWc/DlJUNElP3b6h0D8jfhYt38ApWE0s8N2vIlYNWkAZtfwv1te4BuE5jPD0TYu0jblLLOOTukt5kW581XMr54Y2yMH2mB1jnBtI1vS2xI8bea59O42OG0LZQXOvfY+e5VrHQsGwUDh2vErCWm7bgg+atwvRhJpjd70QNS2SoWiQhCEAhCEAkSpECoQhAIQhAIQkKAuos9aBoNfomamqvoNvqoyzyzVp1JITuUxU1TWNu4rmqqcg8VnaqCWd1th15DxXmzzs9NsMN99KziDiN0l2s0H6dSneA8HzE1L9Rq2O/+54+gUB+HCacU8Pu7yv8A3RurvHccbCwQw2AaMunTos8J/wBZN8uuGKZjXE7Y7tZqevRUWHV8tRKA0k9TyA6qBg2CSVjySS2Me863yHivQMOwuOBmWMWHM8z4krSby9s7xw9fXMYyytG/ct8CvPuK6bLXud1s76L0Ko0mjPmFlOOaP76N/wCYZUy6c8f+zV4bKJIGE7ObY/CxWRwKc0ldJSP/AGUhLo77DNrorng2pvCWndp/soPH+Gm0VQz3onWJH5SdPmu/Nk9ZXGthTuye6AB0tYFWVPVB3n/myosLrO1hY/qNfPmpsTrOB8R8ytccmFi3QkCVboCEIQCEIQCRKkQKhCEAhCECKHjFTkhcRvoB5uNrqYszxdW6sjB377vTRo+p9FOV1HZN07RTXbZSVT4fNsrcG6wXpy6IHdUPEmI5W9lH7ztDbx5K6q58jSefJU0NIGXmk1drlB+qjJpj/asa0UcJA/bSavPQcmhUdBhr6qbKNr3ceg5lTqpjppOpcfqthg+FNgjAHvH3j1KiTbW5cZ/dSaKibFG1jBYNFv7lPqo4uxs0lFNOBcsaAy+xe5wY3zte/osrh/Hcs09BTxuvJURsmmcGxuyNdmeY9NAWxsN7D8S9Ex9PLa3NWz3T+UhVHF9Nmja78rlfOFwoeKw5oiFnlGmOXuKDBX9lUlvJ4Dh/qF/qtPVU4kY5jtQ4WKzmLwZDDIOQDT9QtLBJmaD1C5j+O5/Kq8BpXQ5ojsNW+StnbJcqHDQq+ozt2k0eIX94jz8eisAVjaisLHttzNrddFqMNqA+NpH+eC0wy36TlNJaEIWqQhCEAkSpECoQhAIQhAhWAxWp7Soe7lfK3ybp+hPqtxXzZI3u/K0n1A0+a8+jasvJfi8J9T6RyuaaTRUkJVlTPWS6mvhBNzy2VTjJLjlGwVwHaKK2lu65XLDG6QKCjZAwyykNAF7u0ACx3F/tMma0tomhv/deLuPiyM6Dzdc+C64wxozVLogfu4XZQORkGjnnrroOgHiq7D8CNXKImWGl3OOoa0bm3Pe1vFb4eOSbrLLO2vNcRxWaofnnlklf1e4ut4AbN8hZR4pC0hzSWuGoLSWkHqCLEL0fFOC6SHEo4u++GGGWorC51s2Rjnhoy2y6ZBYfmCpML4H+0YTPWtLhJFJIQzdroY2sL2jmHDM4g3/DbxWm4loOAParIJGU9a/OxxDWTu99jjoBKfxtO2Y6i/MXt69J4r5TsvoXgPGTUYbTvebvDTE8ncuicWZj5gNPqsvJNLxq0xaHPG4c9x5hd4FPmjA6Lp7lEw89m8jlf5LHqtfml4uZHWBPRKCoWI1NhYb811Gmbxqr+/haOpJ8tlc4RiZjdbkeSx01X2lfpswZf1KtG1Hf0XN6aWenpNPUB4uE8sphWIkWK00EwcLhejHLbGzR1CEK0hIlSIFQhCAQhIggY20mFzRu7T9VjXRWK2mIO1A9VUV9BnFx7318CsM+2mNU8RUyJ6gkEGxTscihdXEEuikKphmUplQidPGuM5HU2IVDH6ZnmVh6sk7wI9cw82lN4Fxw6ll7RoDgRle0mwc0m9rjY6br0zjPhGLEYg1xySsv2UoFy2+7HjdzDppyIuPHxDH+F6iiflnjIF7NkF3RP8Wv29DY+C9GOUs0ys0vKzitj4ayRzvv6mRjMtj3YC4yyWNralkbLdAvW+DcGEeFwQuFu0hLpBzJnBe75Pt6L5yWk4Y9oFXREBjzJCDrDIS5n+g7xn+HTwKZY2wlei1PsRpCO5NUM8zG/wCrRyV/wvw4KCm7BshkGd78xaGnv20sCdrfNSuGuLIa+DtISQRpJG62eN29nW3B5OGht5gS5XLHK3qtJIZkcmi7VD3JhzlCz/2ggaEqFW1OVjnHkCV06RUfE9TaHKN3kD03K47IrOHGkufIedz8Vawu7yYw6Ds4PEp6lbzXK6taOosVp8Kr7LGMcrKjrCOarG6TZtvw5dKlwzFQRYq4Drr0y7jGzTpIlSKnCoQhAJClSFBW1ju+fRMpyp98/wCck2vPe1xX4nR3GYbqlc4grUOFwqPEKXVcXEWOdYbif2i1FJXPjY2J8QbGQ1zSD3mBx77SDuT1Wuk0XmftMoyKlkv4ZGBt/wB6PcfylpVYat9uZ+o2/CntKbWTCF0Lo5C1zgQ4PYQ0XPQg+hSe1fEsmHOaD+1kjZ5hpMh/4D4ryjAcWNNUxzAXyOuW/maRlc31BPrZbDjHiCCtkoo45AYzJmkJ7uTM5jbPv7vdzq7jq+kS7ijr+Fr17aSD3+yiLs7u72v2cSy627rb6eCoaukfE90cjS17Dlc07gjkt3w1XsfjVVUvc1rG9uQ4uaGgFzYm6n90Kk9oONRVNZnhOZrY2R5wLB5aXG4vqQMwAPgrlu9Js9IvBuPOpK2KUHulwjlHJ0TyA4HyvmHiF79K5fNdLTmSRjG6ue5rB5ucAPqvpFv+ePis/KrBHlKjvcpNQyxUKQrCtXDnKjxBna1DW8mC58yrl5UKlhtmcd3G/p0XFQtSNAAhjbBdOZc+WqWyBAU/EVHGpsN+fgpUUSCfSzELR4XifJ2yzUMadoa7PLlZqB7x/QKsbpFm25a5KomHk5f86KWvVLuMSoQhdCFRJq6xsBspZWZqqq0rx0cVGV1HZE4vuSUKDLXhgzu93TMfy/vHwUxjwQCCCDqCNisV6dKLWw3ClLlzbhCM1VUyoMewNlTCY36c2uGpY4bPHXxHMEraVNMqyakRTwnGeHJqYntGks5SNBLD68j4FVdl78+kXnX/AEtK+orpH0xtkk+zsLWhrnuOWNzLd24Azeq1xz/WeWH4w1kW/t/TzXpHDHAUf2cGqh+9LnGzi4Frb2a3uutrYn1Wnw7h2CA3ihjYfzBve/mNz812+SQmDL+z7gx8cgqahpa4fsYz7wJFu1eORsTYeN+i9KieoDHDqPipcDh1HxCyyy5NJNJUjLhQZYlawtXMlIosFI+JNuiV19gXJoQNyB52XNO7U5gTT4iTlG/M9FYzPbsHNaOpIHwTkU0DBrI3xJP6pp3cRYKLKLBS4qRNjieiBt27PTM7/iCun8Y0o0j7SU9I43m/q4NCqYVPKFraZxAYzd256NUvD4oqdh7ze6LvNxf1VYykq60kBrqaF3va3lcOhcLBo8B8VZ4d7NqeJwdqSLHUkgkcyFpPH+pufxo8LlzRh1rA6gHfXqpi5jjAAA2C6WzMqEIQI5YfiPtYpi4sc5h/E3UjzHNblcPjB3F1yyXsYCgxuN3dzNN9C0mzvEFrrH5Ln7NPTHPS9+E6mF17DrkPJarEOEqeb3owqST2etZrDPLF/DI4Ael7KL4/yrmZzDuJY5NHAxP5tfp8HbFW4N9llKjBKgG325jv/sEL/mWkpaajxC1oqimd5Rxn0s2y5/Fkco1LmXTL6QFUhgxXrTf/AJH/AM0fZMVP46dvlFf6uK5wrnJZvw/xFlS4hicEV7vBPQIq+F8RnFpKhoHRrGtCgH2TynUza+Tf6Lv8bvNWVvGsY0bZUtVxgT+JbBvsiPOX5N/on2eyQc5nfT6Kpg5zebycSu5EoZxHLyD/AIFeoR+yWHnI8/6nf1UuL2WUo3BPmSV3hDlXl0XFtS3bMPMgfUqYzjqs2zfMO+l16pB7PaRv/wAYPorKDhqnZtG34JxjnKvH249Xy85D/Cw/rZTKfBK6Xdkh8XvIH8rR+q9hjoWN2a0eieDV3jDdeSycHTRgGaUMvewY0ZtN+865HndOU2B0w1cx0p6veST8QvRsXwVs7QCS1wvle21xflY6EaDQrNy8N17L9lLTO6FzZo3euR1lc4xF2apn07Wa0zAdQAHg/EWuAkixax+7ijb07hJ+Z/RMf9C1spHa1UMbQQfuYiXfzPJVjLwxVx/sZ4nj/uNkY7+aJwB+CreLmqdpuJ5ADnbHpyBLXemlld4JjkdUwujPuudG8Hdr2mzmlY1/BuIyGzp6aIHd0bJHv9DIStTwrwxHQwdkwucS4ve93vPe7dxU5a+Oza5QlSKVAlQqzFo42klwJ6AguPpdVnFccpY0sDiwXzhmruVnZRq4b7X8ljX4lThutQxjhc2dlaQeQc11iR1AAKqSVNtaw8ZXOkYt/Hr8gpFNxdG73muZ42uP6/JYai4ppy7LbtDveNs0sZt4sAI9QibieMZhGJnk7sjhnueg7wHzV6xc/wAnqkMwe0OaQWnUEG4PiCqbiillfG3swXAE5mAjMehAOjra6Kt9m1FUMp5XVDTH2sr5Y4jvGxxvbwvvZa4hZ9K7eb08sZuD2l2+81zTGRfrmb4HZL22mlrbiwF/iNVtMawUTtFnFj23yusCNdw5p3Gg+CzcuB17P2baV/jmfGT5gtNvir5z6i4fiTw1jboadjKlzpHC47TS5HK7b30Gl1p6GtZNG2SNwexwu1wNwQsC/g3EJu6+Wnp2nRxjD5JLHeznGwK2fD2BspKaOCMktjFrncnckqLr4ubWVkJULjqJiVaIo3PIvl5bXJIA15brMv4kncTlFvJt/qtfJGHAggEHQg6gg8iFnKvghhJMUs0N/wALXNcz0ZICAqlk7csQ48fqGuIe5vgMgOvQlpVhw7xayqlmhtaSHKX21YQ8XFjyI5hVkvs4z6SVtU5p3aHMjB8O40K+wDhiCjYW07MuY3c4klzj1c46lLZSSrWyVCFLoQhCASWSoQJZFkqEBZCEIBIlSIEKakpGOPeY13m0H6hCECx0zW+61rfIAfRdhoSIQd2SoQgRCEIBCEIFQhCAQhCBEBCECoQhAIQhAIQhAIQhAIQhAJEIQf/Z"/>
          <p:cNvSpPr>
            <a:spLocks noChangeAspect="1" noChangeArrowheads="1"/>
          </p:cNvSpPr>
          <p:nvPr/>
        </p:nvSpPr>
        <p:spPr bwMode="auto">
          <a:xfrm>
            <a:off x="1892300" y="-403225"/>
            <a:ext cx="14097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s-CO" altLang="es-CO" sz="1800"/>
          </a:p>
        </p:txBody>
      </p:sp>
      <p:sp>
        <p:nvSpPr>
          <p:cNvPr id="6" name="5 CuadroTexto"/>
          <p:cNvSpPr txBox="1"/>
          <p:nvPr/>
        </p:nvSpPr>
        <p:spPr>
          <a:xfrm>
            <a:off x="4511676" y="1114425"/>
            <a:ext cx="3863975" cy="369888"/>
          </a:xfrm>
          <a:prstGeom prst="rect">
            <a:avLst/>
          </a:prstGeom>
          <a:solidFill>
            <a:schemeClr val="accent2">
              <a:lumMod val="40000"/>
              <a:lumOff val="60000"/>
            </a:schemeClr>
          </a:solidFill>
          <a:ln>
            <a:solidFill>
              <a:schemeClr val="accent3">
                <a:lumMod val="75000"/>
              </a:schemeClr>
            </a:solidFill>
          </a:ln>
        </p:spPr>
        <p:txBody>
          <a:bodyPr>
            <a:spAutoFit/>
          </a:bodyPr>
          <a:lstStyle/>
          <a:p>
            <a:pPr algn="ctr">
              <a:defRPr/>
            </a:pPr>
            <a:r>
              <a:rPr lang="es-CO" b="1" dirty="0"/>
              <a:t>Requerimiento de información</a:t>
            </a:r>
          </a:p>
        </p:txBody>
      </p:sp>
      <p:sp>
        <p:nvSpPr>
          <p:cNvPr id="7" name="6 CuadroTexto"/>
          <p:cNvSpPr txBox="1"/>
          <p:nvPr/>
        </p:nvSpPr>
        <p:spPr>
          <a:xfrm>
            <a:off x="4503738" y="2903538"/>
            <a:ext cx="3878262" cy="368300"/>
          </a:xfrm>
          <a:prstGeom prst="rect">
            <a:avLst/>
          </a:prstGeom>
          <a:solidFill>
            <a:schemeClr val="accent2">
              <a:lumMod val="40000"/>
              <a:lumOff val="60000"/>
            </a:schemeClr>
          </a:solidFill>
          <a:ln>
            <a:solidFill>
              <a:schemeClr val="accent3">
                <a:lumMod val="75000"/>
              </a:schemeClr>
            </a:solidFill>
          </a:ln>
        </p:spPr>
        <p:txBody>
          <a:bodyPr>
            <a:spAutoFit/>
          </a:bodyPr>
          <a:lstStyle>
            <a:defPPr>
              <a:defRPr lang="es-CO"/>
            </a:defPPr>
            <a:lvl1pPr algn="ctr">
              <a:defRPr b="1">
                <a:latin typeface="Arial" pitchFamily="34" charset="0"/>
                <a:cs typeface="Arial" pitchFamily="34" charset="0"/>
              </a:defRPr>
            </a:lvl1pPr>
          </a:lstStyle>
          <a:p>
            <a:pPr>
              <a:defRPr/>
            </a:pPr>
            <a:r>
              <a:rPr lang="es-CO" dirty="0"/>
              <a:t>Pliego de Cargos </a:t>
            </a:r>
          </a:p>
        </p:txBody>
      </p:sp>
      <p:sp>
        <p:nvSpPr>
          <p:cNvPr id="10" name="9 CuadroTexto"/>
          <p:cNvSpPr txBox="1"/>
          <p:nvPr/>
        </p:nvSpPr>
        <p:spPr>
          <a:xfrm>
            <a:off x="4503738" y="4303714"/>
            <a:ext cx="3878262" cy="369887"/>
          </a:xfrm>
          <a:prstGeom prst="rect">
            <a:avLst/>
          </a:prstGeom>
          <a:solidFill>
            <a:schemeClr val="accent2">
              <a:lumMod val="40000"/>
              <a:lumOff val="60000"/>
            </a:schemeClr>
          </a:solidFill>
          <a:ln>
            <a:solidFill>
              <a:schemeClr val="accent3">
                <a:lumMod val="75000"/>
              </a:schemeClr>
            </a:solidFill>
          </a:ln>
        </p:spPr>
        <p:txBody>
          <a:bodyPr>
            <a:spAutoFit/>
          </a:bodyPr>
          <a:lstStyle>
            <a:defPPr>
              <a:defRPr lang="es-CO"/>
            </a:defPPr>
            <a:lvl1pPr algn="ctr">
              <a:defRPr b="1">
                <a:latin typeface="Arial" pitchFamily="34" charset="0"/>
                <a:cs typeface="Arial" pitchFamily="34" charset="0"/>
              </a:defRPr>
            </a:lvl1pPr>
          </a:lstStyle>
          <a:p>
            <a:pPr>
              <a:defRPr/>
            </a:pPr>
            <a:r>
              <a:rPr lang="es-CO" dirty="0"/>
              <a:t>Resolución sanción</a:t>
            </a:r>
          </a:p>
        </p:txBody>
      </p:sp>
      <p:sp>
        <p:nvSpPr>
          <p:cNvPr id="12" name="11 CuadroTexto"/>
          <p:cNvSpPr txBox="1"/>
          <p:nvPr/>
        </p:nvSpPr>
        <p:spPr>
          <a:xfrm>
            <a:off x="4518025" y="5413375"/>
            <a:ext cx="3849688" cy="368300"/>
          </a:xfrm>
          <a:prstGeom prst="rect">
            <a:avLst/>
          </a:prstGeom>
          <a:solidFill>
            <a:schemeClr val="accent2">
              <a:lumMod val="40000"/>
              <a:lumOff val="60000"/>
            </a:schemeClr>
          </a:solidFill>
          <a:ln>
            <a:solidFill>
              <a:schemeClr val="accent3">
                <a:lumMod val="75000"/>
              </a:schemeClr>
            </a:solidFill>
          </a:ln>
        </p:spPr>
        <p:txBody>
          <a:bodyPr>
            <a:spAutoFit/>
          </a:bodyPr>
          <a:lstStyle>
            <a:defPPr>
              <a:defRPr lang="es-CO"/>
            </a:defPPr>
            <a:lvl1pPr algn="ctr">
              <a:defRPr b="1">
                <a:latin typeface="Arial" pitchFamily="34" charset="0"/>
                <a:cs typeface="Arial" pitchFamily="34" charset="0"/>
              </a:defRPr>
            </a:lvl1pPr>
          </a:lstStyle>
          <a:p>
            <a:pPr>
              <a:defRPr/>
            </a:pPr>
            <a:r>
              <a:rPr lang="es-CO" dirty="0"/>
              <a:t>Fallo</a:t>
            </a:r>
          </a:p>
        </p:txBody>
      </p:sp>
      <p:sp>
        <p:nvSpPr>
          <p:cNvPr id="16" name="15 CuadroTexto"/>
          <p:cNvSpPr txBox="1"/>
          <p:nvPr/>
        </p:nvSpPr>
        <p:spPr>
          <a:xfrm>
            <a:off x="3175000" y="4303714"/>
            <a:ext cx="1250950" cy="369887"/>
          </a:xfrm>
          <a:prstGeom prst="rect">
            <a:avLst/>
          </a:prstGeom>
          <a:solidFill>
            <a:schemeClr val="accent2">
              <a:lumMod val="40000"/>
              <a:lumOff val="60000"/>
            </a:schemeClr>
          </a:solidFill>
          <a:ln>
            <a:solidFill>
              <a:schemeClr val="accent3">
                <a:lumMod val="75000"/>
              </a:schemeClr>
            </a:solidFill>
          </a:ln>
        </p:spPr>
        <p:txBody>
          <a:bodyPr>
            <a:spAutoFit/>
          </a:bodyPr>
          <a:lstStyle>
            <a:defPPr>
              <a:defRPr lang="es-CO"/>
            </a:defPPr>
            <a:lvl1pPr algn="ctr">
              <a:defRPr b="1">
                <a:latin typeface="Arial" pitchFamily="34" charset="0"/>
                <a:cs typeface="Arial" pitchFamily="34" charset="0"/>
              </a:defRPr>
            </a:lvl1pPr>
          </a:lstStyle>
          <a:p>
            <a:pPr>
              <a:defRPr/>
            </a:pPr>
            <a:r>
              <a:rPr lang="es-CO" dirty="0"/>
              <a:t>6 meses</a:t>
            </a:r>
          </a:p>
        </p:txBody>
      </p:sp>
      <p:sp>
        <p:nvSpPr>
          <p:cNvPr id="117768" name="16 CuadroTexto"/>
          <p:cNvSpPr txBox="1">
            <a:spLocks noChangeArrowheads="1"/>
          </p:cNvSpPr>
          <p:nvPr/>
        </p:nvSpPr>
        <p:spPr bwMode="auto">
          <a:xfrm>
            <a:off x="3175000" y="849874"/>
            <a:ext cx="1246188" cy="369332"/>
          </a:xfrm>
          <a:prstGeom prst="rect">
            <a:avLst/>
          </a:prstGeom>
          <a:ln/>
          <a:extLst/>
        </p:spPr>
        <p:style>
          <a:lnRef idx="1">
            <a:schemeClr val="accent1"/>
          </a:lnRef>
          <a:fillRef idx="3">
            <a:schemeClr val="accent1"/>
          </a:fillRef>
          <a:effectRef idx="2">
            <a:schemeClr val="accent1"/>
          </a:effectRef>
          <a:fontRef idx="minor">
            <a:schemeClr val="lt1"/>
          </a:fontRef>
        </p:style>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CO" sz="1800" b="1" dirty="0">
                <a:solidFill>
                  <a:schemeClr val="bg1">
                    <a:lumMod val="95000"/>
                  </a:schemeClr>
                </a:solidFill>
                <a:latin typeface="Arial" panose="020B0604020202020204" pitchFamily="34" charset="0"/>
              </a:rPr>
              <a:t>Términos </a:t>
            </a:r>
          </a:p>
        </p:txBody>
      </p:sp>
      <p:sp>
        <p:nvSpPr>
          <p:cNvPr id="18" name="17 CuadroTexto"/>
          <p:cNvSpPr txBox="1"/>
          <p:nvPr/>
        </p:nvSpPr>
        <p:spPr>
          <a:xfrm>
            <a:off x="3175000" y="5413375"/>
            <a:ext cx="1250950" cy="368300"/>
          </a:xfrm>
          <a:prstGeom prst="rect">
            <a:avLst/>
          </a:prstGeom>
          <a:solidFill>
            <a:schemeClr val="accent2">
              <a:lumMod val="40000"/>
              <a:lumOff val="60000"/>
            </a:schemeClr>
          </a:solidFill>
          <a:ln>
            <a:solidFill>
              <a:schemeClr val="accent3">
                <a:lumMod val="75000"/>
              </a:schemeClr>
            </a:solidFill>
          </a:ln>
        </p:spPr>
        <p:txBody>
          <a:bodyPr>
            <a:spAutoFit/>
          </a:bodyPr>
          <a:lstStyle>
            <a:defPPr>
              <a:defRPr lang="es-CO"/>
            </a:defPPr>
            <a:lvl1pPr algn="ctr">
              <a:defRPr b="1">
                <a:latin typeface="Arial" pitchFamily="34" charset="0"/>
                <a:cs typeface="Arial" pitchFamily="34" charset="0"/>
              </a:defRPr>
            </a:lvl1pPr>
          </a:lstStyle>
          <a:p>
            <a:pPr>
              <a:defRPr/>
            </a:pPr>
            <a:r>
              <a:rPr lang="es-CO" dirty="0"/>
              <a:t>6 meses</a:t>
            </a:r>
          </a:p>
        </p:txBody>
      </p:sp>
      <p:sp>
        <p:nvSpPr>
          <p:cNvPr id="19" name="18 CuadroTexto"/>
          <p:cNvSpPr txBox="1"/>
          <p:nvPr/>
        </p:nvSpPr>
        <p:spPr>
          <a:xfrm>
            <a:off x="3171825" y="1431925"/>
            <a:ext cx="1254126" cy="1098550"/>
          </a:xfrm>
          <a:prstGeom prst="rect">
            <a:avLst/>
          </a:prstGeom>
          <a:solidFill>
            <a:schemeClr val="accent6">
              <a:lumMod val="40000"/>
              <a:lumOff val="60000"/>
            </a:schemeClr>
          </a:solidFill>
          <a:ln>
            <a:solidFill>
              <a:schemeClr val="accent6">
                <a:lumMod val="50000"/>
              </a:schemeClr>
            </a:solidFill>
          </a:ln>
        </p:spPr>
        <p:txBody>
          <a:bodyPr/>
          <a:lstStyle>
            <a:defPPr>
              <a:defRPr lang="es-CO"/>
            </a:defPPr>
            <a:lvl1pPr algn="ctr">
              <a:defRPr sz="1200" b="1">
                <a:latin typeface="Arial" pitchFamily="34" charset="0"/>
                <a:cs typeface="Arial" pitchFamily="34" charset="0"/>
              </a:defRPr>
            </a:lvl1pPr>
          </a:lstStyle>
          <a:p>
            <a:pPr>
              <a:defRPr/>
            </a:pPr>
            <a:r>
              <a:rPr lang="es-CO" sz="1600" dirty="0" smtClean="0"/>
              <a:t>Tiempo otorgado </a:t>
            </a:r>
            <a:r>
              <a:rPr lang="es-CO" sz="1600" dirty="0"/>
              <a:t>por La Unidad</a:t>
            </a:r>
          </a:p>
          <a:p>
            <a:pPr>
              <a:defRPr/>
            </a:pPr>
            <a:endParaRPr lang="es-CO" sz="1600" dirty="0"/>
          </a:p>
        </p:txBody>
      </p:sp>
      <p:sp>
        <p:nvSpPr>
          <p:cNvPr id="20" name="19 CuadroTexto"/>
          <p:cNvSpPr txBox="1"/>
          <p:nvPr/>
        </p:nvSpPr>
        <p:spPr>
          <a:xfrm>
            <a:off x="3175000" y="3602039"/>
            <a:ext cx="1250950" cy="314325"/>
          </a:xfrm>
          <a:prstGeom prst="rect">
            <a:avLst/>
          </a:prstGeom>
          <a:solidFill>
            <a:schemeClr val="accent6">
              <a:lumMod val="40000"/>
              <a:lumOff val="60000"/>
            </a:schemeClr>
          </a:solidFill>
          <a:ln>
            <a:solidFill>
              <a:schemeClr val="accent6">
                <a:lumMod val="50000"/>
              </a:schemeClr>
            </a:solidFill>
          </a:ln>
        </p:spPr>
        <p:txBody>
          <a:bodyPr/>
          <a:lstStyle>
            <a:defPPr>
              <a:defRPr lang="es-CO"/>
            </a:defPPr>
            <a:lvl1pPr algn="ctr">
              <a:defRPr sz="1600" b="1">
                <a:latin typeface="Arial" pitchFamily="34" charset="0"/>
                <a:cs typeface="Arial" pitchFamily="34" charset="0"/>
              </a:defRPr>
            </a:lvl1pPr>
          </a:lstStyle>
          <a:p>
            <a:pPr>
              <a:defRPr/>
            </a:pPr>
            <a:r>
              <a:rPr lang="es-CO" dirty="0"/>
              <a:t>1 mes</a:t>
            </a:r>
          </a:p>
        </p:txBody>
      </p:sp>
      <p:sp>
        <p:nvSpPr>
          <p:cNvPr id="21" name="20 CuadroTexto"/>
          <p:cNvSpPr txBox="1"/>
          <p:nvPr/>
        </p:nvSpPr>
        <p:spPr>
          <a:xfrm>
            <a:off x="3179764" y="4722814"/>
            <a:ext cx="1246187" cy="300037"/>
          </a:xfrm>
          <a:prstGeom prst="rect">
            <a:avLst/>
          </a:prstGeom>
          <a:solidFill>
            <a:schemeClr val="accent6">
              <a:lumMod val="40000"/>
              <a:lumOff val="60000"/>
            </a:schemeClr>
          </a:solidFill>
          <a:ln>
            <a:solidFill>
              <a:schemeClr val="accent6">
                <a:lumMod val="50000"/>
              </a:schemeClr>
            </a:solidFill>
          </a:ln>
        </p:spPr>
        <p:txBody>
          <a:bodyPr/>
          <a:lstStyle>
            <a:defPPr>
              <a:defRPr lang="es-CO"/>
            </a:defPPr>
            <a:lvl1pPr algn="ctr">
              <a:defRPr sz="1600" b="1">
                <a:latin typeface="Arial" pitchFamily="34" charset="0"/>
                <a:cs typeface="Arial" pitchFamily="34" charset="0"/>
              </a:defRPr>
            </a:lvl1pPr>
          </a:lstStyle>
          <a:p>
            <a:pPr>
              <a:defRPr/>
            </a:pPr>
            <a:r>
              <a:rPr lang="es-CO" dirty="0"/>
              <a:t>10 días h.</a:t>
            </a:r>
          </a:p>
        </p:txBody>
      </p:sp>
      <p:sp>
        <p:nvSpPr>
          <p:cNvPr id="22" name="21 CuadroTexto"/>
          <p:cNvSpPr txBox="1"/>
          <p:nvPr/>
        </p:nvSpPr>
        <p:spPr>
          <a:xfrm>
            <a:off x="4506913" y="2208213"/>
            <a:ext cx="3873500" cy="368300"/>
          </a:xfrm>
          <a:prstGeom prst="rect">
            <a:avLst/>
          </a:prstGeom>
          <a:solidFill>
            <a:schemeClr val="accent2">
              <a:lumMod val="40000"/>
              <a:lumOff val="60000"/>
            </a:schemeClr>
          </a:solidFill>
          <a:ln>
            <a:solidFill>
              <a:schemeClr val="accent3">
                <a:lumMod val="75000"/>
              </a:schemeClr>
            </a:solidFill>
          </a:ln>
        </p:spPr>
        <p:txBody>
          <a:bodyPr>
            <a:spAutoFit/>
          </a:bodyPr>
          <a:lstStyle>
            <a:defPPr>
              <a:defRPr lang="es-CO"/>
            </a:defPPr>
            <a:lvl1pPr algn="ctr">
              <a:defRPr b="1">
                <a:latin typeface="Arial" pitchFamily="34" charset="0"/>
                <a:cs typeface="Arial" pitchFamily="34" charset="0"/>
              </a:defRPr>
            </a:lvl1pPr>
          </a:lstStyle>
          <a:p>
            <a:pPr>
              <a:defRPr/>
            </a:pPr>
            <a:r>
              <a:rPr lang="es-CO" dirty="0"/>
              <a:t>Liquidación Parcial</a:t>
            </a:r>
          </a:p>
        </p:txBody>
      </p:sp>
      <p:sp>
        <p:nvSpPr>
          <p:cNvPr id="29" name="28 CuadroTexto"/>
          <p:cNvSpPr txBox="1"/>
          <p:nvPr/>
        </p:nvSpPr>
        <p:spPr>
          <a:xfrm>
            <a:off x="976861" y="2709862"/>
            <a:ext cx="1266825" cy="338137"/>
          </a:xfrm>
          <a:prstGeom prst="rect">
            <a:avLst/>
          </a:prstGeom>
          <a:solidFill>
            <a:schemeClr val="accent6">
              <a:lumMod val="40000"/>
              <a:lumOff val="60000"/>
            </a:schemeClr>
          </a:solidFill>
          <a:ln>
            <a:solidFill>
              <a:schemeClr val="accent6">
                <a:lumMod val="50000"/>
              </a:schemeClr>
            </a:solidFill>
          </a:ln>
        </p:spPr>
        <p:txBody>
          <a:bodyPr/>
          <a:lstStyle>
            <a:defPPr>
              <a:defRPr lang="es-CO"/>
            </a:defPPr>
            <a:lvl1pPr algn="ctr">
              <a:defRPr sz="1600" b="1">
                <a:latin typeface="Arial" pitchFamily="34" charset="0"/>
                <a:cs typeface="Arial" pitchFamily="34" charset="0"/>
              </a:defRPr>
            </a:lvl1pPr>
          </a:lstStyle>
          <a:p>
            <a:pPr>
              <a:defRPr/>
            </a:pPr>
            <a:r>
              <a:rPr lang="es-CO" dirty="0"/>
              <a:t>Aportantes</a:t>
            </a:r>
          </a:p>
        </p:txBody>
      </p:sp>
      <p:sp>
        <p:nvSpPr>
          <p:cNvPr id="30" name="29 CuadroTexto"/>
          <p:cNvSpPr txBox="1"/>
          <p:nvPr/>
        </p:nvSpPr>
        <p:spPr>
          <a:xfrm>
            <a:off x="1135062" y="3391837"/>
            <a:ext cx="839788" cy="338137"/>
          </a:xfrm>
          <a:prstGeom prst="rect">
            <a:avLst/>
          </a:prstGeom>
          <a:solidFill>
            <a:schemeClr val="accent2">
              <a:lumMod val="40000"/>
              <a:lumOff val="60000"/>
            </a:schemeClr>
          </a:solidFill>
          <a:ln>
            <a:solidFill>
              <a:schemeClr val="accent3">
                <a:lumMod val="75000"/>
              </a:schemeClr>
            </a:solidFill>
          </a:ln>
        </p:spPr>
        <p:txBody>
          <a:bodyPr>
            <a:spAutoFit/>
          </a:bodyPr>
          <a:lstStyle>
            <a:defPPr>
              <a:defRPr lang="es-CO"/>
            </a:defPPr>
            <a:lvl1pPr algn="ctr">
              <a:defRPr b="1">
                <a:latin typeface="Arial" pitchFamily="34" charset="0"/>
                <a:cs typeface="Arial" pitchFamily="34" charset="0"/>
              </a:defRPr>
            </a:lvl1pPr>
          </a:lstStyle>
          <a:p>
            <a:pPr>
              <a:defRPr/>
            </a:pPr>
            <a:r>
              <a:rPr lang="es-CO" sz="1600" dirty="0"/>
              <a:t>UGPP</a:t>
            </a:r>
          </a:p>
        </p:txBody>
      </p:sp>
      <p:sp>
        <p:nvSpPr>
          <p:cNvPr id="32" name="31 CuadroTexto"/>
          <p:cNvSpPr txBox="1"/>
          <p:nvPr/>
        </p:nvSpPr>
        <p:spPr>
          <a:xfrm>
            <a:off x="4511676" y="1525589"/>
            <a:ext cx="3863975" cy="314325"/>
          </a:xfrm>
          <a:prstGeom prst="rect">
            <a:avLst/>
          </a:prstGeom>
          <a:solidFill>
            <a:schemeClr val="accent6">
              <a:lumMod val="40000"/>
              <a:lumOff val="60000"/>
            </a:schemeClr>
          </a:solidFill>
          <a:ln>
            <a:solidFill>
              <a:schemeClr val="accent6">
                <a:lumMod val="50000"/>
              </a:schemeClr>
            </a:solidFill>
          </a:ln>
        </p:spPr>
        <p:txBody>
          <a:bodyPr/>
          <a:lstStyle/>
          <a:p>
            <a:pPr algn="ctr">
              <a:defRPr/>
            </a:pPr>
            <a:r>
              <a:rPr lang="es-CO" sz="1600" b="1" dirty="0"/>
              <a:t>Envío de información</a:t>
            </a:r>
          </a:p>
        </p:txBody>
      </p:sp>
      <p:sp>
        <p:nvSpPr>
          <p:cNvPr id="2" name="1 Flecha abajo"/>
          <p:cNvSpPr/>
          <p:nvPr/>
        </p:nvSpPr>
        <p:spPr>
          <a:xfrm>
            <a:off x="6323272" y="1875545"/>
            <a:ext cx="239486" cy="277525"/>
          </a:xfrm>
          <a:prstGeom prst="downArrow">
            <a:avLst/>
          </a:prstGeom>
          <a:solidFill>
            <a:schemeClr val="accent3">
              <a:lumMod val="50000"/>
            </a:schemeClr>
          </a:solidFill>
          <a:ln>
            <a:solidFill>
              <a:schemeClr val="accent3">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dirty="0"/>
          </a:p>
        </p:txBody>
      </p:sp>
      <p:sp>
        <p:nvSpPr>
          <p:cNvPr id="35" name="34 CuadroTexto"/>
          <p:cNvSpPr txBox="1"/>
          <p:nvPr/>
        </p:nvSpPr>
        <p:spPr>
          <a:xfrm>
            <a:off x="4511676" y="3602039"/>
            <a:ext cx="3863975" cy="314325"/>
          </a:xfrm>
          <a:prstGeom prst="rect">
            <a:avLst/>
          </a:prstGeom>
          <a:solidFill>
            <a:schemeClr val="accent6">
              <a:lumMod val="40000"/>
              <a:lumOff val="60000"/>
            </a:schemeClr>
          </a:solidFill>
          <a:ln>
            <a:solidFill>
              <a:schemeClr val="accent6">
                <a:lumMod val="50000"/>
              </a:schemeClr>
            </a:solidFill>
          </a:ln>
        </p:spPr>
        <p:txBody>
          <a:bodyPr/>
          <a:lstStyle/>
          <a:p>
            <a:pPr algn="ctr">
              <a:defRPr/>
            </a:pPr>
            <a:r>
              <a:rPr lang="es-CO" sz="1600" b="1" dirty="0"/>
              <a:t>Respuesta</a:t>
            </a:r>
          </a:p>
        </p:txBody>
      </p:sp>
      <p:sp>
        <p:nvSpPr>
          <p:cNvPr id="36" name="35 Flecha abajo"/>
          <p:cNvSpPr/>
          <p:nvPr/>
        </p:nvSpPr>
        <p:spPr>
          <a:xfrm>
            <a:off x="6323272" y="3960827"/>
            <a:ext cx="239486" cy="277525"/>
          </a:xfrm>
          <a:prstGeom prst="downArrow">
            <a:avLst/>
          </a:prstGeom>
          <a:solidFill>
            <a:schemeClr val="accent3">
              <a:lumMod val="50000"/>
            </a:schemeClr>
          </a:solidFill>
          <a:ln>
            <a:solidFill>
              <a:schemeClr val="accent3">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dirty="0"/>
          </a:p>
        </p:txBody>
      </p:sp>
      <p:sp>
        <p:nvSpPr>
          <p:cNvPr id="37" name="36 CuadroTexto"/>
          <p:cNvSpPr txBox="1"/>
          <p:nvPr/>
        </p:nvSpPr>
        <p:spPr>
          <a:xfrm>
            <a:off x="4511676" y="4716464"/>
            <a:ext cx="3863975" cy="312737"/>
          </a:xfrm>
          <a:prstGeom prst="rect">
            <a:avLst/>
          </a:prstGeom>
          <a:solidFill>
            <a:schemeClr val="accent6">
              <a:lumMod val="40000"/>
              <a:lumOff val="60000"/>
            </a:schemeClr>
          </a:solidFill>
          <a:ln>
            <a:solidFill>
              <a:schemeClr val="accent6">
                <a:lumMod val="50000"/>
              </a:schemeClr>
            </a:solidFill>
          </a:ln>
        </p:spPr>
        <p:txBody>
          <a:bodyPr/>
          <a:lstStyle/>
          <a:p>
            <a:pPr algn="ctr">
              <a:defRPr/>
            </a:pPr>
            <a:r>
              <a:rPr lang="es-CO" sz="1600" b="1" dirty="0"/>
              <a:t>Recurso de reconsideración</a:t>
            </a:r>
          </a:p>
        </p:txBody>
      </p:sp>
      <p:sp>
        <p:nvSpPr>
          <p:cNvPr id="38" name="37 Flecha abajo"/>
          <p:cNvSpPr/>
          <p:nvPr/>
        </p:nvSpPr>
        <p:spPr>
          <a:xfrm>
            <a:off x="6323272" y="5082029"/>
            <a:ext cx="239486" cy="277525"/>
          </a:xfrm>
          <a:prstGeom prst="downArrow">
            <a:avLst/>
          </a:prstGeom>
          <a:solidFill>
            <a:schemeClr val="accent3">
              <a:lumMod val="50000"/>
            </a:schemeClr>
          </a:solidFill>
          <a:ln>
            <a:solidFill>
              <a:schemeClr val="accent3">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dirty="0"/>
          </a:p>
        </p:txBody>
      </p:sp>
      <p:sp>
        <p:nvSpPr>
          <p:cNvPr id="41" name="40 Flecha abajo"/>
          <p:cNvSpPr/>
          <p:nvPr/>
        </p:nvSpPr>
        <p:spPr>
          <a:xfrm>
            <a:off x="6332372" y="5836408"/>
            <a:ext cx="239486" cy="277525"/>
          </a:xfrm>
          <a:prstGeom prst="downArrow">
            <a:avLst/>
          </a:prstGeom>
          <a:solidFill>
            <a:schemeClr val="accent3">
              <a:lumMod val="50000"/>
            </a:schemeClr>
          </a:solidFill>
          <a:ln>
            <a:solidFill>
              <a:schemeClr val="accent3">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dirty="0"/>
          </a:p>
        </p:txBody>
      </p:sp>
      <p:sp>
        <p:nvSpPr>
          <p:cNvPr id="42" name="41 CuadroTexto"/>
          <p:cNvSpPr txBox="1"/>
          <p:nvPr/>
        </p:nvSpPr>
        <p:spPr>
          <a:xfrm>
            <a:off x="4551363" y="6196014"/>
            <a:ext cx="3848100" cy="369887"/>
          </a:xfrm>
          <a:prstGeom prst="rect">
            <a:avLst/>
          </a:prstGeom>
          <a:solidFill>
            <a:schemeClr val="accent2">
              <a:lumMod val="40000"/>
              <a:lumOff val="60000"/>
            </a:schemeClr>
          </a:solidFill>
          <a:ln>
            <a:solidFill>
              <a:schemeClr val="accent3">
                <a:lumMod val="75000"/>
              </a:schemeClr>
            </a:solidFill>
          </a:ln>
        </p:spPr>
        <p:txBody>
          <a:bodyPr>
            <a:spAutoFit/>
          </a:bodyPr>
          <a:lstStyle>
            <a:defPPr>
              <a:defRPr lang="es-CO"/>
            </a:defPPr>
            <a:lvl1pPr algn="ctr">
              <a:defRPr b="1">
                <a:latin typeface="Arial" pitchFamily="34" charset="0"/>
                <a:cs typeface="Arial" pitchFamily="34" charset="0"/>
              </a:defRPr>
            </a:lvl1pPr>
          </a:lstStyle>
          <a:p>
            <a:pPr>
              <a:defRPr/>
            </a:pPr>
            <a:r>
              <a:rPr lang="es-CO" dirty="0"/>
              <a:t>COBRANZAS</a:t>
            </a:r>
          </a:p>
        </p:txBody>
      </p:sp>
      <p:sp>
        <p:nvSpPr>
          <p:cNvPr id="25" name="24 Flecha abajo"/>
          <p:cNvSpPr/>
          <p:nvPr/>
        </p:nvSpPr>
        <p:spPr>
          <a:xfrm>
            <a:off x="6279053" y="2637107"/>
            <a:ext cx="239486" cy="277525"/>
          </a:xfrm>
          <a:prstGeom prst="downArrow">
            <a:avLst/>
          </a:prstGeom>
          <a:solidFill>
            <a:schemeClr val="accent3">
              <a:lumMod val="50000"/>
            </a:schemeClr>
          </a:solidFill>
          <a:ln>
            <a:solidFill>
              <a:schemeClr val="accent3">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dirty="0"/>
          </a:p>
        </p:txBody>
      </p:sp>
      <p:sp>
        <p:nvSpPr>
          <p:cNvPr id="26" name="25 CuadroTexto"/>
          <p:cNvSpPr txBox="1"/>
          <p:nvPr/>
        </p:nvSpPr>
        <p:spPr>
          <a:xfrm>
            <a:off x="3171825" y="2590801"/>
            <a:ext cx="1250950" cy="646113"/>
          </a:xfrm>
          <a:prstGeom prst="rect">
            <a:avLst/>
          </a:prstGeom>
          <a:solidFill>
            <a:schemeClr val="accent2">
              <a:lumMod val="40000"/>
              <a:lumOff val="60000"/>
            </a:schemeClr>
          </a:solidFill>
          <a:ln>
            <a:solidFill>
              <a:schemeClr val="accent3">
                <a:lumMod val="75000"/>
              </a:schemeClr>
            </a:solidFill>
          </a:ln>
        </p:spPr>
        <p:txBody>
          <a:bodyPr>
            <a:spAutoFit/>
          </a:bodyPr>
          <a:lstStyle>
            <a:defPPr>
              <a:defRPr lang="es-CO"/>
            </a:defPPr>
            <a:lvl1pPr algn="ctr">
              <a:defRPr b="1">
                <a:latin typeface="Arial" pitchFamily="34" charset="0"/>
                <a:cs typeface="Arial" pitchFamily="34" charset="0"/>
              </a:defRPr>
            </a:lvl1pPr>
          </a:lstStyle>
          <a:p>
            <a:pPr>
              <a:defRPr/>
            </a:pPr>
            <a:r>
              <a:rPr lang="es-CO" dirty="0"/>
              <a:t>Hasta 5 años</a:t>
            </a:r>
          </a:p>
        </p:txBody>
      </p:sp>
      <p:cxnSp>
        <p:nvCxnSpPr>
          <p:cNvPr id="27" name="Conector recto de flecha 20"/>
          <p:cNvCxnSpPr/>
          <p:nvPr/>
        </p:nvCxnSpPr>
        <p:spPr>
          <a:xfrm flipV="1">
            <a:off x="1974850" y="698501"/>
            <a:ext cx="8229600" cy="17463"/>
          </a:xfrm>
          <a:prstGeom prst="straightConnector1">
            <a:avLst/>
          </a:prstGeom>
          <a:ln>
            <a:solidFill>
              <a:schemeClr val="tx1">
                <a:lumMod val="85000"/>
                <a:lumOff val="15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28" name="Elipse 23"/>
          <p:cNvSpPr/>
          <p:nvPr/>
        </p:nvSpPr>
        <p:spPr>
          <a:xfrm>
            <a:off x="5222875" y="528639"/>
            <a:ext cx="323850" cy="339725"/>
          </a:xfrm>
          <a:prstGeom prst="ellipse">
            <a:avLst/>
          </a:prstGeom>
          <a:solidFill>
            <a:srgbClr val="AFC6B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solidFill>
                <a:prstClr val="white"/>
              </a:solidFill>
            </a:endParaRPr>
          </a:p>
        </p:txBody>
      </p:sp>
      <p:sp>
        <p:nvSpPr>
          <p:cNvPr id="117798" name="Marcador de contenido 2"/>
          <p:cNvSpPr txBox="1">
            <a:spLocks/>
          </p:cNvSpPr>
          <p:nvPr/>
        </p:nvSpPr>
        <p:spPr bwMode="auto">
          <a:xfrm>
            <a:off x="5507038" y="336550"/>
            <a:ext cx="4805362"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es-ES" altLang="es-CO" sz="2000">
                <a:solidFill>
                  <a:srgbClr val="262626"/>
                </a:solidFill>
                <a:latin typeface="Helvetica Neue "/>
                <a:ea typeface="Helvetica Neue Light"/>
                <a:cs typeface="Helvetica Neue Light"/>
              </a:rPr>
              <a:t>PROCESO SANCIONATORIO</a:t>
            </a:r>
          </a:p>
        </p:txBody>
      </p:sp>
      <p:sp>
        <p:nvSpPr>
          <p:cNvPr id="33" name="Elipse 9"/>
          <p:cNvSpPr/>
          <p:nvPr/>
        </p:nvSpPr>
        <p:spPr>
          <a:xfrm>
            <a:off x="5219865" y="530666"/>
            <a:ext cx="325120" cy="339134"/>
          </a:xfrm>
          <a:prstGeom prst="ellipse">
            <a:avLst/>
          </a:prstGeom>
          <a:solidFill>
            <a:srgbClr val="C00000"/>
          </a:solidFill>
          <a:ln/>
        </p:spPr>
        <p:style>
          <a:lnRef idx="0">
            <a:schemeClr val="dk1"/>
          </a:lnRef>
          <a:fillRef idx="3">
            <a:schemeClr val="dk1"/>
          </a:fillRef>
          <a:effectRef idx="3">
            <a:schemeClr val="dk1"/>
          </a:effectRef>
          <a:fontRef idx="minor">
            <a:schemeClr val="lt1"/>
          </a:fontRef>
        </p:style>
        <p:txBody>
          <a:bodyPr anchor="ctr"/>
          <a:lstStyle/>
          <a:p>
            <a:pPr algn="ctr">
              <a:defRPr/>
            </a:pPr>
            <a:endParaRPr lang="es-ES" dirty="0">
              <a:solidFill>
                <a:prstClr val="white"/>
              </a:solidFill>
            </a:endParaRPr>
          </a:p>
        </p:txBody>
      </p:sp>
    </p:spTree>
    <p:extLst>
      <p:ext uri="{BB962C8B-B14F-4D97-AF65-F5344CB8AC3E}">
        <p14:creationId xmlns:p14="http://schemas.microsoft.com/office/powerpoint/2010/main" val="394354129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37882" y="656823"/>
            <a:ext cx="11178862" cy="5262979"/>
          </a:xfrm>
          <a:prstGeom prst="rect">
            <a:avLst/>
          </a:prstGeom>
        </p:spPr>
        <p:txBody>
          <a:bodyPr wrap="square">
            <a:spAutoFit/>
          </a:bodyPr>
          <a:lstStyle/>
          <a:p>
            <a:pPr algn="just"/>
            <a:r>
              <a:rPr lang="es-CO" sz="2400" b="1" i="0" u="none" strike="noStrike" baseline="0" dirty="0" smtClean="0">
                <a:solidFill>
                  <a:srgbClr val="000000"/>
                </a:solidFill>
                <a:latin typeface="Calibri" panose="020F0502020204030204" pitchFamily="34" charset="0"/>
              </a:rPr>
              <a:t>Sanciones Motivos para sancionar: </a:t>
            </a:r>
          </a:p>
          <a:p>
            <a:pPr algn="just"/>
            <a:endParaRPr lang="es-CO" sz="2400" b="0" i="0" u="none" strike="noStrike" baseline="0" dirty="0" smtClean="0">
              <a:solidFill>
                <a:srgbClr val="000000"/>
              </a:solidFill>
              <a:latin typeface="Calibri" panose="020F0502020204030204" pitchFamily="34" charset="0"/>
            </a:endParaRPr>
          </a:p>
          <a:p>
            <a:pPr marL="342900" indent="-342900" algn="just">
              <a:buFont typeface="Arial" panose="020B0604020202020204" pitchFamily="34" charset="0"/>
              <a:buChar char="•"/>
            </a:pPr>
            <a:r>
              <a:rPr lang="es-CO" sz="2400" b="0" i="0" u="none" strike="noStrike" baseline="0" dirty="0" smtClean="0">
                <a:solidFill>
                  <a:srgbClr val="000000"/>
                </a:solidFill>
                <a:latin typeface="Calibri" panose="020F0502020204030204" pitchFamily="34" charset="0"/>
              </a:rPr>
              <a:t>Omitir la afiliación y/o vinculación y no pago de los aportes al Sistema de la Protección Social en la fecha establecida para tal fin. </a:t>
            </a:r>
          </a:p>
          <a:p>
            <a:pPr marL="342900" indent="-342900" algn="just">
              <a:buFont typeface="Arial" panose="020B0604020202020204" pitchFamily="34" charset="0"/>
              <a:buChar char="•"/>
            </a:pPr>
            <a:endParaRPr lang="es-CO" sz="2400" dirty="0">
              <a:solidFill>
                <a:srgbClr val="000000"/>
              </a:solidFill>
              <a:latin typeface="Calibri" panose="020F0502020204030204" pitchFamily="34" charset="0"/>
            </a:endParaRPr>
          </a:p>
          <a:p>
            <a:pPr marL="342900" indent="-342900" algn="just">
              <a:buFont typeface="Arial" panose="020B0604020202020204" pitchFamily="34" charset="0"/>
              <a:buChar char="•"/>
            </a:pPr>
            <a:r>
              <a:rPr lang="es-CO" sz="2400" b="0" i="0" u="none" strike="noStrike" baseline="0" dirty="0" smtClean="0">
                <a:solidFill>
                  <a:srgbClr val="000000"/>
                </a:solidFill>
                <a:latin typeface="Calibri" panose="020F0502020204030204" pitchFamily="34" charset="0"/>
              </a:rPr>
              <a:t>Las personas y entidades obligadas a suministrar información a la UGPP, así como aquellas a las que esta entidad les haya solicitado informaciones y/o pruebas, que no la suministren dentro del plazo establecido para ello, se harán acreedoras a una sanción de cinco (5) UVT por cada día de retraso en la entrega de la información solicitada. </a:t>
            </a:r>
          </a:p>
          <a:p>
            <a:pPr marL="342900" indent="-342900" algn="just">
              <a:buFont typeface="Arial" panose="020B0604020202020204" pitchFamily="34" charset="0"/>
              <a:buChar char="•"/>
            </a:pPr>
            <a:endParaRPr lang="es-CO" sz="2400" dirty="0">
              <a:solidFill>
                <a:srgbClr val="000000"/>
              </a:solidFill>
              <a:latin typeface="Calibri" panose="020F0502020204030204" pitchFamily="34" charset="0"/>
            </a:endParaRPr>
          </a:p>
          <a:p>
            <a:pPr marL="342900" indent="-342900" algn="just">
              <a:buFont typeface="Arial" panose="020B0604020202020204" pitchFamily="34" charset="0"/>
              <a:buChar char="•"/>
            </a:pPr>
            <a:r>
              <a:rPr lang="es-CO" sz="2400" b="0" i="0" u="none" strike="noStrike" baseline="0" dirty="0" smtClean="0">
                <a:solidFill>
                  <a:srgbClr val="000000"/>
                </a:solidFill>
                <a:latin typeface="Calibri" panose="020F0502020204030204" pitchFamily="34" charset="0"/>
              </a:rPr>
              <a:t>Las administradoras del Sistema de la Protección Social que incumplan los estándares que la UGPP establezca para el cobro de las Contribuciones Parafiscales de la Protección Social, serán sancionadas hasta por doscientas (200) UVT. </a:t>
            </a:r>
          </a:p>
        </p:txBody>
      </p:sp>
    </p:spTree>
    <p:extLst>
      <p:ext uri="{BB962C8B-B14F-4D97-AF65-F5344CB8AC3E}">
        <p14:creationId xmlns:p14="http://schemas.microsoft.com/office/powerpoint/2010/main" val="17170736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5836" y="351411"/>
            <a:ext cx="11564470" cy="2246769"/>
          </a:xfrm>
          <a:prstGeom prst="rect">
            <a:avLst/>
          </a:prstGeom>
        </p:spPr>
        <p:txBody>
          <a:bodyPr wrap="square">
            <a:spAutoFit/>
          </a:bodyPr>
          <a:lstStyle/>
          <a:p>
            <a:r>
              <a:rPr lang="es-CO" sz="2800" b="1" dirty="0">
                <a:solidFill>
                  <a:srgbClr val="0070C0"/>
                </a:solidFill>
                <a:effectLst>
                  <a:outerShdw blurRad="38100" dist="38100" dir="2700000" algn="tl">
                    <a:srgbClr val="000000">
                      <a:alpha val="43137"/>
                    </a:srgbClr>
                  </a:outerShdw>
                </a:effectLst>
              </a:rPr>
              <a:t>Cuantía de la sanción</a:t>
            </a:r>
            <a:r>
              <a:rPr lang="es-CO" sz="2800" b="1" dirty="0">
                <a:solidFill>
                  <a:srgbClr val="0070C0"/>
                </a:solidFill>
              </a:rPr>
              <a:t>: </a:t>
            </a:r>
            <a:endParaRPr lang="es-CO" sz="2800" b="1" dirty="0" smtClean="0">
              <a:solidFill>
                <a:srgbClr val="0070C0"/>
              </a:solidFill>
            </a:endParaRPr>
          </a:p>
          <a:p>
            <a:pPr algn="just"/>
            <a:r>
              <a:rPr lang="es-CO" sz="2400" b="1" u="sng" dirty="0" smtClean="0">
                <a:solidFill>
                  <a:schemeClr val="accent2"/>
                </a:solidFill>
              </a:rPr>
              <a:t>Sanción </a:t>
            </a:r>
            <a:r>
              <a:rPr lang="es-CO" sz="2400" b="1" u="sng" dirty="0">
                <a:solidFill>
                  <a:schemeClr val="accent2"/>
                </a:solidFill>
              </a:rPr>
              <a:t>por cada mes o fracción de mes de retardo</a:t>
            </a:r>
            <a:r>
              <a:rPr lang="es-CO" sz="2000" dirty="0">
                <a:solidFill>
                  <a:schemeClr val="accent2"/>
                </a:solidFill>
              </a:rPr>
              <a:t>, de </a:t>
            </a:r>
            <a:r>
              <a:rPr lang="es-CO" sz="2400" b="1" u="sng" dirty="0">
                <a:solidFill>
                  <a:schemeClr val="accent2"/>
                </a:solidFill>
              </a:rPr>
              <a:t>acuerdo al número de empleados</a:t>
            </a:r>
            <a:r>
              <a:rPr lang="es-CO" sz="2000" dirty="0"/>
              <a:t>, la cual aumentará si el pago se realiza con ocasión de la notificación del Requerimiento para Declarar o la Liquidación Oficial proferidos por la UGPP, conforme a los siguientes porcentajes </a:t>
            </a:r>
            <a:r>
              <a:rPr lang="es-CO" sz="2400" b="1" u="sng" dirty="0">
                <a:solidFill>
                  <a:schemeClr val="accent2"/>
                </a:solidFill>
              </a:rPr>
              <a:t>del valor del aporte mensual a cargo</a:t>
            </a:r>
            <a:r>
              <a:rPr lang="es-CO" sz="2000" dirty="0"/>
              <a:t>: </a:t>
            </a:r>
          </a:p>
          <a:p>
            <a:pPr algn="just"/>
            <a:endParaRPr lang="es-CO" sz="2000" b="0" i="0" u="none" strike="noStrike" baseline="0" dirty="0" smtClean="0">
              <a:solidFill>
                <a:srgbClr val="000000"/>
              </a:solidFill>
              <a:latin typeface="Calibri" panose="020F0502020204030204" pitchFamily="34" charset="0"/>
            </a:endParaRPr>
          </a:p>
        </p:txBody>
      </p:sp>
      <p:pic>
        <p:nvPicPr>
          <p:cNvPr id="3" name="Imagen 2"/>
          <p:cNvPicPr>
            <a:picLocks noChangeAspect="1"/>
          </p:cNvPicPr>
          <p:nvPr/>
        </p:nvPicPr>
        <p:blipFill>
          <a:blip r:embed="rId2"/>
          <a:stretch>
            <a:fillRect/>
          </a:stretch>
        </p:blipFill>
        <p:spPr>
          <a:xfrm>
            <a:off x="1532965" y="2639348"/>
            <a:ext cx="9391100" cy="3532852"/>
          </a:xfrm>
          <a:prstGeom prst="rect">
            <a:avLst/>
          </a:prstGeom>
        </p:spPr>
      </p:pic>
    </p:spTree>
    <p:extLst>
      <p:ext uri="{BB962C8B-B14F-4D97-AF65-F5344CB8AC3E}">
        <p14:creationId xmlns:p14="http://schemas.microsoft.com/office/powerpoint/2010/main" val="5721564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2 Rectángulo"/>
          <p:cNvSpPr/>
          <p:nvPr/>
        </p:nvSpPr>
        <p:spPr>
          <a:xfrm>
            <a:off x="388097" y="351774"/>
            <a:ext cx="11214847" cy="1754326"/>
          </a:xfrm>
          <a:prstGeom prst="rect">
            <a:avLst/>
          </a:prstGeom>
        </p:spPr>
        <p:txBody>
          <a:bodyPr wrap="square">
            <a:spAutoFit/>
          </a:bodyPr>
          <a:lstStyle/>
          <a:p>
            <a:pPr algn="just">
              <a:defRPr/>
            </a:pPr>
            <a:r>
              <a:rPr lang="es-CO" sz="2800" b="1" dirty="0">
                <a:solidFill>
                  <a:srgbClr val="002060"/>
                </a:solidFill>
                <a:effectLst>
                  <a:outerShdw blurRad="38100" dist="38100" dir="2700000" algn="tl">
                    <a:srgbClr val="000000">
                      <a:alpha val="43137"/>
                    </a:srgbClr>
                  </a:outerShdw>
                </a:effectLst>
              </a:rPr>
              <a:t>Sanción por Inexactitud: </a:t>
            </a:r>
            <a:endParaRPr lang="es-CO" sz="2800" b="1" dirty="0" smtClean="0">
              <a:solidFill>
                <a:srgbClr val="002060"/>
              </a:solidFill>
              <a:effectLst>
                <a:outerShdw blurRad="38100" dist="38100" dir="2700000" algn="tl">
                  <a:srgbClr val="000000">
                    <a:alpha val="43137"/>
                  </a:srgbClr>
                </a:outerShdw>
              </a:effectLst>
            </a:endParaRPr>
          </a:p>
          <a:p>
            <a:pPr algn="just">
              <a:defRPr/>
            </a:pPr>
            <a:r>
              <a:rPr lang="es-CO" sz="2000" dirty="0" smtClean="0"/>
              <a:t>El </a:t>
            </a:r>
            <a:r>
              <a:rPr lang="es-CO" sz="2000" dirty="0"/>
              <a:t>aportante que corrija por inexactitud autoliquidaciones de las contribuciones parafiscales de la protección social, sin que medie </a:t>
            </a:r>
            <a:r>
              <a:rPr lang="es-CO" sz="2000" b="1" dirty="0"/>
              <a:t>Requerimiento de Información </a:t>
            </a:r>
            <a:r>
              <a:rPr lang="es-CO" sz="2000" dirty="0"/>
              <a:t>de la UGPP, </a:t>
            </a:r>
            <a:r>
              <a:rPr lang="es-CO" sz="2000" b="1" dirty="0">
                <a:solidFill>
                  <a:srgbClr val="002060"/>
                </a:solidFill>
                <a:effectLst>
                  <a:outerShdw blurRad="38100" dist="38100" dir="2700000" algn="tl">
                    <a:srgbClr val="000000">
                      <a:alpha val="43137"/>
                    </a:srgbClr>
                  </a:outerShdw>
                </a:effectLst>
              </a:rPr>
              <a:t>debe liquidar y pagar </a:t>
            </a:r>
            <a:r>
              <a:rPr lang="es-CO" sz="2000" dirty="0"/>
              <a:t>una sanción equivalente al </a:t>
            </a:r>
            <a:r>
              <a:rPr lang="es-CO" sz="2000" b="1" dirty="0"/>
              <a:t>5%</a:t>
            </a:r>
            <a:r>
              <a:rPr lang="es-CO" sz="2000" dirty="0"/>
              <a:t> del mayor valor a pagar que se genere entre la corrección y la declaración inicial. </a:t>
            </a:r>
          </a:p>
        </p:txBody>
      </p:sp>
      <p:graphicFrame>
        <p:nvGraphicFramePr>
          <p:cNvPr id="2" name="1 Tabla"/>
          <p:cNvGraphicFramePr>
            <a:graphicFrameLocks noGrp="1"/>
          </p:cNvGraphicFramePr>
          <p:nvPr>
            <p:extLst>
              <p:ext uri="{D42A27DB-BD31-4B8C-83A1-F6EECF244321}">
                <p14:modId xmlns:p14="http://schemas.microsoft.com/office/powerpoint/2010/main" val="3137732550"/>
              </p:ext>
            </p:extLst>
          </p:nvPr>
        </p:nvGraphicFramePr>
        <p:xfrm>
          <a:off x="925979" y="2594487"/>
          <a:ext cx="10192870" cy="3194815"/>
        </p:xfrm>
        <a:graphic>
          <a:graphicData uri="http://schemas.openxmlformats.org/drawingml/2006/table">
            <a:tbl>
              <a:tblPr firstRow="1" bandRow="1">
                <a:tableStyleId>{5940675A-B579-460E-94D1-54222C63F5DA}</a:tableStyleId>
              </a:tblPr>
              <a:tblGrid>
                <a:gridCol w="5096435"/>
                <a:gridCol w="5096435"/>
              </a:tblGrid>
              <a:tr h="44346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s-CO" sz="2000" b="1" dirty="0" smtClean="0">
                          <a:solidFill>
                            <a:schemeClr val="bg1">
                              <a:lumMod val="95000"/>
                            </a:schemeClr>
                          </a:solidFill>
                          <a:latin typeface="Arial" panose="020B0604020202020204" pitchFamily="34" charset="0"/>
                          <a:cs typeface="Arial" panose="020B0604020202020204" pitchFamily="34" charset="0"/>
                        </a:rPr>
                        <a:t>Momento en que aplica el %</a:t>
                      </a:r>
                    </a:p>
                  </a:txBody>
                  <a:tcPr marT="45718" marB="45718" anchor="ctr">
                    <a:solidFill>
                      <a:schemeClr val="accent5">
                        <a:lumMod val="50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s-CO" sz="2000" b="1" dirty="0" smtClean="0">
                          <a:solidFill>
                            <a:schemeClr val="bg1">
                              <a:lumMod val="95000"/>
                            </a:schemeClr>
                          </a:solidFill>
                          <a:latin typeface="Arial" panose="020B0604020202020204" pitchFamily="34" charset="0"/>
                          <a:cs typeface="Arial" panose="020B0604020202020204" pitchFamily="34" charset="0"/>
                        </a:rPr>
                        <a:t>% Valor</a:t>
                      </a:r>
                      <a:r>
                        <a:rPr lang="es-CO" sz="2000" b="1" baseline="0" dirty="0" smtClean="0">
                          <a:solidFill>
                            <a:schemeClr val="bg1">
                              <a:lumMod val="95000"/>
                            </a:schemeClr>
                          </a:solidFill>
                          <a:latin typeface="Arial" panose="020B0604020202020204" pitchFamily="34" charset="0"/>
                          <a:cs typeface="Arial" panose="020B0604020202020204" pitchFamily="34" charset="0"/>
                        </a:rPr>
                        <a:t> de la Sanción</a:t>
                      </a:r>
                      <a:endParaRPr lang="es-CO" sz="2000" b="1" dirty="0" smtClean="0">
                        <a:solidFill>
                          <a:schemeClr val="bg1">
                            <a:lumMod val="95000"/>
                          </a:schemeClr>
                        </a:solidFill>
                        <a:latin typeface="Arial" panose="020B0604020202020204" pitchFamily="34" charset="0"/>
                        <a:cs typeface="Arial" panose="020B0604020202020204" pitchFamily="34" charset="0"/>
                      </a:endParaRPr>
                    </a:p>
                  </a:txBody>
                  <a:tcPr marT="45718" marB="45718" anchor="ctr">
                    <a:solidFill>
                      <a:schemeClr val="accent5">
                        <a:lumMod val="50000"/>
                      </a:schemeClr>
                    </a:solidFill>
                  </a:tcPr>
                </a:tc>
              </a:tr>
              <a:tr h="698199">
                <a:tc>
                  <a:txBody>
                    <a:bodyPr/>
                    <a:lstStyle/>
                    <a:p>
                      <a:pPr algn="ctr"/>
                      <a:r>
                        <a:rPr lang="es-CO"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5% </a:t>
                      </a:r>
                      <a:r>
                        <a:rPr lang="es-CO" sz="1800" dirty="0" smtClean="0">
                          <a:latin typeface="Arial" panose="020B0604020202020204" pitchFamily="34" charset="0"/>
                          <a:cs typeface="Arial" panose="020B0604020202020204" pitchFamily="34" charset="0"/>
                        </a:rPr>
                        <a:t>del mayor valor que</a:t>
                      </a:r>
                      <a:r>
                        <a:rPr lang="es-CO" sz="1800" baseline="0" dirty="0" smtClean="0">
                          <a:latin typeface="Arial" panose="020B0604020202020204" pitchFamily="34" charset="0"/>
                          <a:cs typeface="Arial" panose="020B0604020202020204" pitchFamily="34" charset="0"/>
                        </a:rPr>
                        <a:t> se genere </a:t>
                      </a:r>
                    </a:p>
                    <a:p>
                      <a:pPr algn="ctr"/>
                      <a:r>
                        <a:rPr lang="es-CO" sz="1800" baseline="0" dirty="0" smtClean="0">
                          <a:latin typeface="Arial" panose="020B0604020202020204" pitchFamily="34" charset="0"/>
                          <a:cs typeface="Arial" panose="020B0604020202020204" pitchFamily="34" charset="0"/>
                        </a:rPr>
                        <a:t>entre la corrección y la declaración inicial</a:t>
                      </a:r>
                      <a:endParaRPr lang="es-CO" sz="1800" dirty="0">
                        <a:latin typeface="Arial" panose="020B0604020202020204" pitchFamily="34" charset="0"/>
                        <a:cs typeface="Arial" panose="020B0604020202020204" pitchFamily="34" charset="0"/>
                      </a:endParaRPr>
                    </a:p>
                  </a:txBody>
                  <a:tcPr marT="45718" marB="45718" anchor="ctr"/>
                </a:tc>
                <a:tc>
                  <a:txBody>
                    <a:bodyPr/>
                    <a:lstStyle/>
                    <a:p>
                      <a:pPr algn="ctr"/>
                      <a:r>
                        <a:rPr lang="es-CO" sz="1800" b="1" dirty="0" smtClean="0">
                          <a:latin typeface="Arial" panose="020B0604020202020204" pitchFamily="34" charset="0"/>
                          <a:cs typeface="Arial" panose="020B0604020202020204" pitchFamily="34" charset="0"/>
                        </a:rPr>
                        <a:t>Antes de notificar </a:t>
                      </a:r>
                      <a:r>
                        <a:rPr lang="es-CO" sz="1800" dirty="0" smtClean="0">
                          <a:latin typeface="Arial" panose="020B0604020202020204" pitchFamily="34" charset="0"/>
                          <a:cs typeface="Arial" panose="020B0604020202020204" pitchFamily="34" charset="0"/>
                        </a:rPr>
                        <a:t>el </a:t>
                      </a:r>
                      <a:r>
                        <a:rPr lang="es-CO" sz="1800" b="0" dirty="0" smtClean="0">
                          <a:latin typeface="Arial" panose="020B0604020202020204" pitchFamily="34" charset="0"/>
                          <a:cs typeface="Arial" panose="020B0604020202020204" pitchFamily="34" charset="0"/>
                        </a:rPr>
                        <a:t>primer </a:t>
                      </a:r>
                      <a:r>
                        <a:rPr lang="es-CO" sz="1800" b="1" dirty="0" smtClean="0">
                          <a:latin typeface="Arial" panose="020B0604020202020204" pitchFamily="34" charset="0"/>
                          <a:cs typeface="Arial" panose="020B0604020202020204" pitchFamily="34" charset="0"/>
                        </a:rPr>
                        <a:t>Requerimiento de Información</a:t>
                      </a:r>
                      <a:endParaRPr lang="es-CO" sz="1800" b="1" dirty="0">
                        <a:latin typeface="Arial" panose="020B0604020202020204" pitchFamily="34" charset="0"/>
                        <a:cs typeface="Arial" panose="020B0604020202020204" pitchFamily="34" charset="0"/>
                      </a:endParaRPr>
                    </a:p>
                  </a:txBody>
                  <a:tcPr marT="45718" marB="45718" anchor="ctr"/>
                </a:tc>
              </a:tr>
              <a:tr h="663268">
                <a:tc>
                  <a:txBody>
                    <a:bodyPr/>
                    <a:lstStyle/>
                    <a:p>
                      <a:pPr algn="ctr"/>
                      <a:r>
                        <a:rPr lang="es-CO" sz="1800" dirty="0" smtClean="0">
                          <a:latin typeface="Arial" panose="020B0604020202020204" pitchFamily="34" charset="0"/>
                          <a:cs typeface="Arial" panose="020B0604020202020204" pitchFamily="34" charset="0"/>
                        </a:rPr>
                        <a:t>Aumentará el </a:t>
                      </a:r>
                      <a:r>
                        <a:rPr lang="es-CO"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20%</a:t>
                      </a:r>
                      <a:endParaRPr lang="es-CO"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18" marB="45718" anchor="ctr"/>
                </a:tc>
                <a:tc>
                  <a:txBody>
                    <a:bodyPr/>
                    <a:lstStyle/>
                    <a:p>
                      <a:pPr algn="ctr"/>
                      <a:r>
                        <a:rPr lang="es-CO" sz="1800" b="1" dirty="0" smtClean="0">
                          <a:latin typeface="Arial" panose="020B0604020202020204" pitchFamily="34" charset="0"/>
                          <a:cs typeface="Arial" panose="020B0604020202020204" pitchFamily="34" charset="0"/>
                        </a:rPr>
                        <a:t>Cuando se notifica </a:t>
                      </a:r>
                      <a:r>
                        <a:rPr lang="es-CO" sz="1800" dirty="0" smtClean="0">
                          <a:latin typeface="Arial" panose="020B0604020202020204" pitchFamily="34" charset="0"/>
                          <a:cs typeface="Arial" panose="020B0604020202020204" pitchFamily="34" charset="0"/>
                        </a:rPr>
                        <a:t>el primer </a:t>
                      </a:r>
                      <a:r>
                        <a:rPr lang="es-CO" sz="1800" b="1" dirty="0" smtClean="0">
                          <a:latin typeface="Arial" panose="020B0604020202020204" pitchFamily="34" charset="0"/>
                          <a:cs typeface="Arial" panose="020B0604020202020204" pitchFamily="34" charset="0"/>
                        </a:rPr>
                        <a:t>Requerimiento de Información</a:t>
                      </a:r>
                      <a:endParaRPr lang="es-CO" sz="1800" b="1" dirty="0">
                        <a:latin typeface="Arial" panose="020B0604020202020204" pitchFamily="34" charset="0"/>
                        <a:cs typeface="Arial" panose="020B0604020202020204" pitchFamily="34" charset="0"/>
                      </a:endParaRPr>
                    </a:p>
                  </a:txBody>
                  <a:tcPr marT="45718" marB="45718" anchor="ctr"/>
                </a:tc>
              </a:tr>
              <a:tr h="777449">
                <a:tc>
                  <a:txBody>
                    <a:bodyPr/>
                    <a:lstStyle/>
                    <a:p>
                      <a:pPr algn="ctr"/>
                      <a:r>
                        <a:rPr lang="es-CO" sz="1800" dirty="0" smtClean="0">
                          <a:latin typeface="Arial" panose="020B0604020202020204" pitchFamily="34" charset="0"/>
                          <a:cs typeface="Arial" panose="020B0604020202020204" pitchFamily="34" charset="0"/>
                        </a:rPr>
                        <a:t>Aumentará el </a:t>
                      </a:r>
                      <a:r>
                        <a:rPr lang="es-CO"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35%</a:t>
                      </a:r>
                      <a:endParaRPr lang="es-CO"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18" marB="45718" anchor="ctr"/>
                </a:tc>
                <a:tc>
                  <a:txBody>
                    <a:bodyPr/>
                    <a:lstStyle/>
                    <a:p>
                      <a:pPr algn="ctr"/>
                      <a:r>
                        <a:rPr lang="es-CO" sz="1800" dirty="0" smtClean="0">
                          <a:latin typeface="Arial" panose="020B0604020202020204" pitchFamily="34" charset="0"/>
                          <a:cs typeface="Arial" panose="020B0604020202020204" pitchFamily="34" charset="0"/>
                        </a:rPr>
                        <a:t>Cuando se notifica el </a:t>
                      </a:r>
                    </a:p>
                    <a:p>
                      <a:pPr algn="ctr"/>
                      <a:r>
                        <a:rPr lang="es-CO" sz="1800" b="1" dirty="0" smtClean="0">
                          <a:latin typeface="Arial" panose="020B0604020202020204" pitchFamily="34" charset="0"/>
                          <a:cs typeface="Arial" panose="020B0604020202020204" pitchFamily="34" charset="0"/>
                        </a:rPr>
                        <a:t>Requerimiento para Declarar o Corregir</a:t>
                      </a:r>
                      <a:endParaRPr lang="es-CO" sz="1800" b="1" dirty="0">
                        <a:latin typeface="Arial" panose="020B0604020202020204" pitchFamily="34" charset="0"/>
                        <a:cs typeface="Arial" panose="020B0604020202020204" pitchFamily="34" charset="0"/>
                      </a:endParaRPr>
                    </a:p>
                  </a:txBody>
                  <a:tcPr marT="45718" marB="45718" anchor="ctr"/>
                </a:tc>
              </a:tr>
              <a:tr h="478171">
                <a:tc>
                  <a:txBody>
                    <a:bodyPr/>
                    <a:lstStyle/>
                    <a:p>
                      <a:pPr algn="ctr"/>
                      <a:r>
                        <a:rPr lang="es-CO" sz="1800" dirty="0" smtClean="0">
                          <a:latin typeface="Arial" panose="020B0604020202020204" pitchFamily="34" charset="0"/>
                          <a:cs typeface="Arial" panose="020B0604020202020204" pitchFamily="34" charset="0"/>
                        </a:rPr>
                        <a:t>Aumentará</a:t>
                      </a:r>
                      <a:r>
                        <a:rPr lang="es-CO" sz="1800" baseline="0" dirty="0" smtClean="0">
                          <a:latin typeface="Arial" panose="020B0604020202020204" pitchFamily="34" charset="0"/>
                          <a:cs typeface="Arial" panose="020B0604020202020204" pitchFamily="34" charset="0"/>
                        </a:rPr>
                        <a:t> el </a:t>
                      </a:r>
                      <a:r>
                        <a:rPr lang="es-CO" sz="2800" b="1" baseline="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60%</a:t>
                      </a:r>
                      <a:endParaRPr lang="es-CO"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18" marB="45718"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s-CO" sz="1800" dirty="0" smtClean="0">
                          <a:latin typeface="Arial" panose="020B0604020202020204" pitchFamily="34" charset="0"/>
                          <a:cs typeface="Arial" panose="020B0604020202020204" pitchFamily="34" charset="0"/>
                        </a:rPr>
                        <a:t>Cuando se notifica </a:t>
                      </a:r>
                      <a:r>
                        <a:rPr lang="es-CO" sz="1800" b="1" dirty="0" smtClean="0">
                          <a:latin typeface="Arial" panose="020B0604020202020204" pitchFamily="34" charset="0"/>
                          <a:cs typeface="Arial" panose="020B0604020202020204" pitchFamily="34" charset="0"/>
                        </a:rPr>
                        <a:t>la Liquidación</a:t>
                      </a:r>
                      <a:r>
                        <a:rPr lang="es-CO" sz="1800" b="1" baseline="0" dirty="0" smtClean="0">
                          <a:latin typeface="Arial" panose="020B0604020202020204" pitchFamily="34" charset="0"/>
                          <a:cs typeface="Arial" panose="020B0604020202020204" pitchFamily="34" charset="0"/>
                        </a:rPr>
                        <a:t> Oficial</a:t>
                      </a:r>
                      <a:endParaRPr lang="es-CO" sz="1800" b="1" dirty="0">
                        <a:latin typeface="Arial" panose="020B0604020202020204" pitchFamily="34" charset="0"/>
                        <a:cs typeface="Arial" panose="020B0604020202020204" pitchFamily="34" charset="0"/>
                      </a:endParaRPr>
                    </a:p>
                  </a:txBody>
                  <a:tcPr marT="45718" marB="45718" anchor="ctr"/>
                </a:tc>
              </a:tr>
            </a:tbl>
          </a:graphicData>
        </a:graphic>
      </p:graphicFrame>
      <p:sp>
        <p:nvSpPr>
          <p:cNvPr id="11" name="10 CuadroTexto"/>
          <p:cNvSpPr txBox="1"/>
          <p:nvPr/>
        </p:nvSpPr>
        <p:spPr>
          <a:xfrm>
            <a:off x="712695" y="6172200"/>
            <a:ext cx="11282082" cy="40011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defRPr/>
            </a:pPr>
            <a:r>
              <a:rPr lang="es-CO" sz="2000" b="1" dirty="0">
                <a:latin typeface="Arial" panose="020B0604020202020204" pitchFamily="34" charset="0"/>
                <a:cs typeface="Arial" panose="020B0604020202020204" pitchFamily="34" charset="0"/>
              </a:rPr>
              <a:t>Lo anterior sin perjuicio de los intereses moratorios aplicables para efectos tributarios.</a:t>
            </a:r>
          </a:p>
        </p:txBody>
      </p:sp>
    </p:spTree>
    <p:extLst>
      <p:ext uri="{BB962C8B-B14F-4D97-AF65-F5344CB8AC3E}">
        <p14:creationId xmlns:p14="http://schemas.microsoft.com/office/powerpoint/2010/main" val="3743719580"/>
      </p:ext>
    </p:extLst>
  </p:cSld>
  <p:clrMapOvr>
    <a:overrideClrMapping bg1="lt1" tx1="dk1" bg2="lt2" tx2="dk2" accent1="accent1" accent2="accent2" accent3="accent3" accent4="accent4" accent5="accent5" accent6="accent6" hlink="hlink" folHlink="folHlink"/>
  </p:clrMapOvr>
  <p:transition spd="slow">
    <p:pu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contenido"/>
          <p:cNvSpPr>
            <a:spLocks noGrp="1"/>
          </p:cNvSpPr>
          <p:nvPr>
            <p:ph idx="1"/>
          </p:nvPr>
        </p:nvSpPr>
        <p:spPr>
          <a:xfrm>
            <a:off x="1981200" y="333376"/>
            <a:ext cx="8229600" cy="6264275"/>
          </a:xfrm>
        </p:spPr>
        <p:txBody>
          <a:bodyPr/>
          <a:lstStyle/>
          <a:p>
            <a:pPr marL="601663" lvl="2" indent="0" algn="just">
              <a:buNone/>
            </a:pPr>
            <a:endParaRPr lang="es-CO" altLang="es-CO" smtClean="0"/>
          </a:p>
          <a:p>
            <a:pPr marL="107950" indent="0" algn="just">
              <a:buNone/>
            </a:pPr>
            <a:endParaRPr lang="es-CO" altLang="es-CO" sz="2100"/>
          </a:p>
        </p:txBody>
      </p:sp>
      <p:pic>
        <p:nvPicPr>
          <p:cNvPr id="16387" name="Picture 5" descr="http://www.ccgabogados.com/g/logo_cc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0139" y="2259014"/>
            <a:ext cx="6557679" cy="1573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4791275"/>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rencia">
  <a:themeElements>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1_Concurrencia">
  <a:themeElements>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2.xml><?xml version="1.0" encoding="utf-8"?>
<a:themeOverride xmlns:a="http://schemas.openxmlformats.org/drawingml/2006/main">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3.xml><?xml version="1.0" encoding="utf-8"?>
<a:themeOverride xmlns:a="http://schemas.openxmlformats.org/drawingml/2006/main">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4.xml><?xml version="1.0" encoding="utf-8"?>
<a:themeOverride xmlns:a="http://schemas.openxmlformats.org/drawingml/2006/main">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5.xml><?xml version="1.0" encoding="utf-8"?>
<a:themeOverride xmlns:a="http://schemas.openxmlformats.org/drawingml/2006/main">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6.xml><?xml version="1.0" encoding="utf-8"?>
<a:themeOverride xmlns:a="http://schemas.openxmlformats.org/drawingml/2006/main">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7.xml><?xml version="1.0" encoding="utf-8"?>
<a:themeOverride xmlns:a="http://schemas.openxmlformats.org/drawingml/2006/main">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8.xml><?xml version="1.0" encoding="utf-8"?>
<a:themeOverride xmlns:a="http://schemas.openxmlformats.org/drawingml/2006/main">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9.xml><?xml version="1.0" encoding="utf-8"?>
<a:themeOverride xmlns:a="http://schemas.openxmlformats.org/drawingml/2006/main">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10.xml><?xml version="1.0" encoding="utf-8"?>
<a:themeOverride xmlns:a="http://schemas.openxmlformats.org/drawingml/2006/main">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11.xml><?xml version="1.0" encoding="utf-8"?>
<a:themeOverride xmlns:a="http://schemas.openxmlformats.org/drawingml/2006/main">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12.xml><?xml version="1.0" encoding="utf-8"?>
<a:themeOverride xmlns:a="http://schemas.openxmlformats.org/drawingml/2006/main">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13.xml><?xml version="1.0" encoding="utf-8"?>
<a:themeOverride xmlns:a="http://schemas.openxmlformats.org/drawingml/2006/main">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14.xml><?xml version="1.0" encoding="utf-8"?>
<a:themeOverride xmlns:a="http://schemas.openxmlformats.org/drawingml/2006/main">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15.xml><?xml version="1.0" encoding="utf-8"?>
<a:themeOverride xmlns:a="http://schemas.openxmlformats.org/drawingml/2006/main">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docProps/app.xml><?xml version="1.0" encoding="utf-8"?>
<Properties xmlns="http://schemas.openxmlformats.org/officeDocument/2006/extended-properties" xmlns:vt="http://schemas.openxmlformats.org/officeDocument/2006/docPropsVTypes">
  <TotalTime>449</TotalTime>
  <Words>1197</Words>
  <Application>Microsoft Office PowerPoint</Application>
  <PresentationFormat>Panorámica</PresentationFormat>
  <Paragraphs>166</Paragraphs>
  <Slides>19</Slides>
  <Notes>6</Notes>
  <HiddenSlides>1</HiddenSlides>
  <MMClips>0</MMClips>
  <ScaleCrop>false</ScaleCrop>
  <HeadingPairs>
    <vt:vector size="6" baseType="variant">
      <vt:variant>
        <vt:lpstr>Fuentes usadas</vt:lpstr>
      </vt:variant>
      <vt:variant>
        <vt:i4>12</vt:i4>
      </vt:variant>
      <vt:variant>
        <vt:lpstr>Tema</vt:lpstr>
      </vt:variant>
      <vt:variant>
        <vt:i4>2</vt:i4>
      </vt:variant>
      <vt:variant>
        <vt:lpstr>Títulos de diapositiva</vt:lpstr>
      </vt:variant>
      <vt:variant>
        <vt:i4>19</vt:i4>
      </vt:variant>
    </vt:vector>
  </HeadingPairs>
  <TitlesOfParts>
    <vt:vector size="33" baseType="lpstr">
      <vt:lpstr>Arial</vt:lpstr>
      <vt:lpstr>Calibri</vt:lpstr>
      <vt:lpstr>Helvetica Neue</vt:lpstr>
      <vt:lpstr>Helvetica Neue </vt:lpstr>
      <vt:lpstr>Helvetica Neue Light</vt:lpstr>
      <vt:lpstr>Lucida Sans Unicode</vt:lpstr>
      <vt:lpstr>Tahoma</vt:lpstr>
      <vt:lpstr>Times New Roman</vt:lpstr>
      <vt:lpstr>Verdana</vt:lpstr>
      <vt:lpstr>Wingdings</vt:lpstr>
      <vt:lpstr>Wingdings 2</vt:lpstr>
      <vt:lpstr>Wingdings 3</vt:lpstr>
      <vt:lpstr>Concurrencia</vt:lpstr>
      <vt:lpstr>1_Concurrencia</vt:lpstr>
      <vt:lpstr>Presentación de PowerPoint</vt:lpstr>
      <vt:lpstr>Presentación de PowerPoint</vt:lpstr>
      <vt:lpstr>¿Qué es la UGPP y qué facultades tiene?</vt:lpstr>
      <vt:lpstr>Presentación de PowerPoint</vt:lpstr>
      <vt:lpstr>Presentación de PowerPoint</vt:lpstr>
      <vt:lpstr>Funciones de la UGPP Decretos 169 de 2008 y 575 de 2013</vt:lpstr>
      <vt:lpstr>Presentación de PowerPoint</vt:lpstr>
      <vt:lpstr>FUNCIONES DE LA UGPP – POR ÁREAS.</vt:lpstr>
      <vt:lpstr>FUNCIONES DE LA UGPP – POR ÁREAS.</vt:lpstr>
      <vt:lpstr>FUNCIONES DE LA UGPP – POR ÁREAS.</vt:lpstr>
      <vt:lpstr>FUNCIONES DE LA UGPP – POR ÁREAS.</vt:lpstr>
      <vt:lpstr>Presentación de PowerPoint</vt:lpstr>
      <vt:lpstr>ASPECTOS DE PROCEDIMIENTO</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UGPP</dc:title>
  <dc:creator>Diego Mauricio Acevedo</dc:creator>
  <cp:lastModifiedBy>Usuario</cp:lastModifiedBy>
  <cp:revision>31</cp:revision>
  <dcterms:created xsi:type="dcterms:W3CDTF">2014-07-10T23:13:31Z</dcterms:created>
  <dcterms:modified xsi:type="dcterms:W3CDTF">2015-03-31T15:56:34Z</dcterms:modified>
</cp:coreProperties>
</file>